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fntdata" ContentType="application/x-fontdata"/>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3"/>
  </p:notesMasterIdLst>
  <p:handoutMasterIdLst>
    <p:handoutMasterId r:id="rId24"/>
  </p:handoutMasterIdLst>
  <p:sldIdLst>
    <p:sldId id="256" r:id="rId2"/>
    <p:sldId id="257" r:id="rId3"/>
    <p:sldId id="258" r:id="rId4"/>
    <p:sldId id="264" r:id="rId5"/>
    <p:sldId id="278" r:id="rId6"/>
    <p:sldId id="277" r:id="rId7"/>
    <p:sldId id="261" r:id="rId8"/>
    <p:sldId id="280" r:id="rId9"/>
    <p:sldId id="281" r:id="rId10"/>
    <p:sldId id="282" r:id="rId11"/>
    <p:sldId id="283" r:id="rId12"/>
    <p:sldId id="284" r:id="rId13"/>
    <p:sldId id="286" r:id="rId14"/>
    <p:sldId id="287" r:id="rId15"/>
    <p:sldId id="288" r:id="rId16"/>
    <p:sldId id="289" r:id="rId17"/>
    <p:sldId id="290" r:id="rId18"/>
    <p:sldId id="272" r:id="rId19"/>
    <p:sldId id="291" r:id="rId20"/>
    <p:sldId id="292" r:id="rId21"/>
    <p:sldId id="293" r:id="rId22"/>
  </p:sldIdLst>
  <p:sldSz cx="12192000" cy="6858000"/>
  <p:notesSz cx="6858000" cy="9144000"/>
  <p:embeddedFontLst>
    <p:embeddedFont>
      <p:font typeface="Calibri" panose="020F0502020204030204" pitchFamily="34" charset="0"/>
      <p:regular r:id="rId25"/>
      <p:bold r:id="rId26"/>
      <p:italic r:id="rId27"/>
      <p:boldItalic r:id="rId28"/>
    </p:embeddedFont>
    <p:embeddedFont>
      <p:font typeface="Calibri Light" panose="020F0302020204030204" pitchFamily="34" charset="0"/>
      <p:regular r:id="rId29"/>
      <p:italic r:id="rId30"/>
    </p:embeddedFont>
    <p:embeddedFont>
      <p:font typeface="Omnes Light" pitchFamily="2" charset="77"/>
      <p:regular r:id="rId31"/>
      <p:italic r:id="rId32"/>
    </p:embeddedFont>
    <p:embeddedFont>
      <p:font typeface="Omnes SemiBold" pitchFamily="2" charset="77"/>
      <p:regular r:id="rId33"/>
      <p:bold r:id="rId34"/>
      <p:italic r:id="rId35"/>
      <p:boldItalic r:id="rId36"/>
    </p:embeddedFont>
    <p:embeddedFont>
      <p:font typeface="Roboto" panose="02000000000000000000" pitchFamily="2"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CACB"/>
    <a:srgbClr val="D03939"/>
    <a:srgbClr val="F1F1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C2F5BC-2A2D-504A-B494-B23D99B0AB46}" v="15" dt="2021-04-14T17:13:02.1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47"/>
    <p:restoredTop sz="82993"/>
  </p:normalViewPr>
  <p:slideViewPr>
    <p:cSldViewPr snapToGrid="0" snapToObjects="1">
      <p:cViewPr varScale="1">
        <p:scale>
          <a:sx n="101" d="100"/>
          <a:sy n="101" d="100"/>
        </p:scale>
        <p:origin x="232" y="184"/>
      </p:cViewPr>
      <p:guideLst/>
    </p:cSldViewPr>
  </p:slideViewPr>
  <p:notesTextViewPr>
    <p:cViewPr>
      <p:scale>
        <a:sx n="1" d="1"/>
        <a:sy n="1" d="1"/>
      </p:scale>
      <p:origin x="0" y="0"/>
    </p:cViewPr>
  </p:notesTextViewPr>
  <p:notesViewPr>
    <p:cSldViewPr snapToGrid="0" snapToObject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viewProps" Target="viewProps.xml"/><Relationship Id="rId47"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5.fntdata"/><Relationship Id="rId11" Type="http://schemas.openxmlformats.org/officeDocument/2006/relationships/slide" Target="slides/slide10.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theme" Target="theme/theme1.xml"/><Relationship Id="rId48"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Kenzie Lewis" userId="67ae0b0d-e542-424e-8504-aa2a6ad32008" providerId="ADAL" clId="{8BC2F5BC-2A2D-504A-B494-B23D99B0AB46}"/>
    <pc:docChg chg="undo custSel modSld">
      <pc:chgData name="McKenzie Lewis" userId="67ae0b0d-e542-424e-8504-aa2a6ad32008" providerId="ADAL" clId="{8BC2F5BC-2A2D-504A-B494-B23D99B0AB46}" dt="2021-04-14T17:13:02.167" v="32"/>
      <pc:docMkLst>
        <pc:docMk/>
      </pc:docMkLst>
      <pc:sldChg chg="addSp delSp modSp mod setBg">
        <pc:chgData name="McKenzie Lewis" userId="67ae0b0d-e542-424e-8504-aa2a6ad32008" providerId="ADAL" clId="{8BC2F5BC-2A2D-504A-B494-B23D99B0AB46}" dt="2021-04-14T17:13:02.167" v="32"/>
        <pc:sldMkLst>
          <pc:docMk/>
          <pc:sldMk cId="3431465022" sldId="256"/>
        </pc:sldMkLst>
        <pc:spChg chg="add del mod">
          <ac:chgData name="McKenzie Lewis" userId="67ae0b0d-e542-424e-8504-aa2a6ad32008" providerId="ADAL" clId="{8BC2F5BC-2A2D-504A-B494-B23D99B0AB46}" dt="2021-04-14T17:08:42.248" v="28"/>
          <ac:spMkLst>
            <pc:docMk/>
            <pc:sldMk cId="3431465022" sldId="256"/>
            <ac:spMk id="2" creationId="{8CAA5348-E53A-4143-9167-95F928648D93}"/>
          </ac:spMkLst>
        </pc:spChg>
      </pc:sldChg>
      <pc:sldChg chg="modSp mod">
        <pc:chgData name="McKenzie Lewis" userId="67ae0b0d-e542-424e-8504-aa2a6ad32008" providerId="ADAL" clId="{8BC2F5BC-2A2D-504A-B494-B23D99B0AB46}" dt="2021-04-13T21:33:19" v="25" actId="14826"/>
        <pc:sldMkLst>
          <pc:docMk/>
          <pc:sldMk cId="1854770243" sldId="280"/>
        </pc:sldMkLst>
        <pc:picChg chg="mod">
          <ac:chgData name="McKenzie Lewis" userId="67ae0b0d-e542-424e-8504-aa2a6ad32008" providerId="ADAL" clId="{8BC2F5BC-2A2D-504A-B494-B23D99B0AB46}" dt="2021-04-13T21:33:19" v="25" actId="14826"/>
          <ac:picMkLst>
            <pc:docMk/>
            <pc:sldMk cId="1854770243" sldId="280"/>
            <ac:picMk id="8" creationId="{A2DF7548-4B6E-CD49-98BD-09E5D3F5D9EE}"/>
          </ac:picMkLst>
        </pc:picChg>
        <pc:picChg chg="mod modCrop">
          <ac:chgData name="McKenzie Lewis" userId="67ae0b0d-e542-424e-8504-aa2a6ad32008" providerId="ADAL" clId="{8BC2F5BC-2A2D-504A-B494-B23D99B0AB46}" dt="2021-04-13T19:03:56.797" v="18" actId="18131"/>
          <ac:picMkLst>
            <pc:docMk/>
            <pc:sldMk cId="1854770243" sldId="280"/>
            <ac:picMk id="10" creationId="{618C47C0-5CE3-4F42-8D2E-B756CB74C420}"/>
          </ac:picMkLst>
        </pc:picChg>
      </pc:sldChg>
      <pc:sldChg chg="modSp mod">
        <pc:chgData name="McKenzie Lewis" userId="67ae0b0d-e542-424e-8504-aa2a6ad32008" providerId="ADAL" clId="{8BC2F5BC-2A2D-504A-B494-B23D99B0AB46}" dt="2021-04-09T16:20:24.024" v="12" actId="18131"/>
        <pc:sldMkLst>
          <pc:docMk/>
          <pc:sldMk cId="1506247937" sldId="286"/>
        </pc:sldMkLst>
        <pc:picChg chg="mod modCrop">
          <ac:chgData name="McKenzie Lewis" userId="67ae0b0d-e542-424e-8504-aa2a6ad32008" providerId="ADAL" clId="{8BC2F5BC-2A2D-504A-B494-B23D99B0AB46}" dt="2021-04-09T16:20:24.024" v="12" actId="18131"/>
          <ac:picMkLst>
            <pc:docMk/>
            <pc:sldMk cId="1506247937" sldId="286"/>
            <ac:picMk id="3" creationId="{9F8E63A3-3D4A-8842-A749-F2D80D6C1E6A}"/>
          </ac:picMkLst>
        </pc:picChg>
      </pc:sldChg>
      <pc:sldChg chg="modSp">
        <pc:chgData name="McKenzie Lewis" userId="67ae0b0d-e542-424e-8504-aa2a6ad32008" providerId="ADAL" clId="{8BC2F5BC-2A2D-504A-B494-B23D99B0AB46}" dt="2021-04-13T21:30:03.988" v="20" actId="14826"/>
        <pc:sldMkLst>
          <pc:docMk/>
          <pc:sldMk cId="1751789706" sldId="287"/>
        </pc:sldMkLst>
        <pc:picChg chg="mod">
          <ac:chgData name="McKenzie Lewis" userId="67ae0b0d-e542-424e-8504-aa2a6ad32008" providerId="ADAL" clId="{8BC2F5BC-2A2D-504A-B494-B23D99B0AB46}" dt="2021-04-13T21:29:45.909" v="19" actId="14826"/>
          <ac:picMkLst>
            <pc:docMk/>
            <pc:sldMk cId="1751789706" sldId="287"/>
            <ac:picMk id="7" creationId="{CADAAF08-0B8B-AA4D-86A0-8BC2935977A1}"/>
          </ac:picMkLst>
        </pc:picChg>
        <pc:picChg chg="mod">
          <ac:chgData name="McKenzie Lewis" userId="67ae0b0d-e542-424e-8504-aa2a6ad32008" providerId="ADAL" clId="{8BC2F5BC-2A2D-504A-B494-B23D99B0AB46}" dt="2021-04-13T21:30:03.988" v="20" actId="14826"/>
          <ac:picMkLst>
            <pc:docMk/>
            <pc:sldMk cId="1751789706" sldId="287"/>
            <ac:picMk id="9" creationId="{EA72E04C-3524-F24C-B817-7821446FE72D}"/>
          </ac:picMkLst>
        </pc:picChg>
      </pc:sldChg>
      <pc:sldChg chg="modSp">
        <pc:chgData name="McKenzie Lewis" userId="67ae0b0d-e542-424e-8504-aa2a6ad32008" providerId="ADAL" clId="{8BC2F5BC-2A2D-504A-B494-B23D99B0AB46}" dt="2021-04-13T21:32:13.718" v="21" actId="14826"/>
        <pc:sldMkLst>
          <pc:docMk/>
          <pc:sldMk cId="267805211" sldId="291"/>
        </pc:sldMkLst>
        <pc:picChg chg="mod">
          <ac:chgData name="McKenzie Lewis" userId="67ae0b0d-e542-424e-8504-aa2a6ad32008" providerId="ADAL" clId="{8BC2F5BC-2A2D-504A-B494-B23D99B0AB46}" dt="2021-04-13T21:32:13.718" v="21" actId="14826"/>
          <ac:picMkLst>
            <pc:docMk/>
            <pc:sldMk cId="267805211" sldId="291"/>
            <ac:picMk id="6" creationId="{B4F482C1-55F4-2342-9F67-FAB54C5BCD92}"/>
          </ac:picMkLst>
        </pc:picChg>
      </pc:sldChg>
      <pc:sldChg chg="modSp">
        <pc:chgData name="McKenzie Lewis" userId="67ae0b0d-e542-424e-8504-aa2a6ad32008" providerId="ADAL" clId="{8BC2F5BC-2A2D-504A-B494-B23D99B0AB46}" dt="2021-04-13T21:32:55.942" v="24" actId="14826"/>
        <pc:sldMkLst>
          <pc:docMk/>
          <pc:sldMk cId="4015045168" sldId="292"/>
        </pc:sldMkLst>
        <pc:picChg chg="mod">
          <ac:chgData name="McKenzie Lewis" userId="67ae0b0d-e542-424e-8504-aa2a6ad32008" providerId="ADAL" clId="{8BC2F5BC-2A2D-504A-B494-B23D99B0AB46}" dt="2021-04-13T21:32:55.942" v="24" actId="14826"/>
          <ac:picMkLst>
            <pc:docMk/>
            <pc:sldMk cId="4015045168" sldId="292"/>
            <ac:picMk id="6" creationId="{B4F482C1-55F4-2342-9F67-FAB54C5BCD92}"/>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5819B5F-8F0F-254B-924D-E2122ADE273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8F8B9C6-2BE6-284D-9A40-E76D55AD3E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4A4CB9-338B-854C-95DE-D2579C50D79F}" type="datetimeFigureOut">
              <a:rPr lang="en-US" smtClean="0"/>
              <a:t>4/14/21</a:t>
            </a:fld>
            <a:endParaRPr lang="en-US"/>
          </a:p>
        </p:txBody>
      </p:sp>
      <p:sp>
        <p:nvSpPr>
          <p:cNvPr id="4" name="Footer Placeholder 3">
            <a:extLst>
              <a:ext uri="{FF2B5EF4-FFF2-40B4-BE49-F238E27FC236}">
                <a16:creationId xmlns:a16="http://schemas.microsoft.com/office/drawing/2014/main" id="{CBCF2374-9B26-304B-BE2B-D35AA9F1B16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C0111BB-4991-B44C-AFCE-BF585AA7CD8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356F0C3-C02F-BB4E-9E80-7D00483D07A5}" type="slidenum">
              <a:rPr lang="en-US" smtClean="0"/>
              <a:t>‹#›</a:t>
            </a:fld>
            <a:endParaRPr lang="en-US"/>
          </a:p>
        </p:txBody>
      </p:sp>
    </p:spTree>
    <p:extLst>
      <p:ext uri="{BB962C8B-B14F-4D97-AF65-F5344CB8AC3E}">
        <p14:creationId xmlns:p14="http://schemas.microsoft.com/office/powerpoint/2010/main" val="21430431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E76FAD-9328-6640-8F98-8D43D1D4256F}" type="datetimeFigureOut">
              <a:rPr lang="en-US" smtClean="0"/>
              <a:t>4/14/21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1E0E1D-2DE7-ED47-8272-C1B96CC0AB10}" type="slidenum">
              <a:rPr lang="en-US" smtClean="0"/>
              <a:t>‹#›</a:t>
            </a:fld>
            <a:endParaRPr lang="en-US"/>
          </a:p>
        </p:txBody>
      </p:sp>
    </p:spTree>
    <p:extLst>
      <p:ext uri="{BB962C8B-B14F-4D97-AF65-F5344CB8AC3E}">
        <p14:creationId xmlns:p14="http://schemas.microsoft.com/office/powerpoint/2010/main" val="643438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 Notes</a:t>
            </a:r>
          </a:p>
          <a:p>
            <a:pPr marL="342900" marR="0" lvl="0" indent="-342900">
              <a:lnSpc>
                <a:spcPct val="107000"/>
              </a:lnSpc>
              <a:spcBef>
                <a:spcPts val="0"/>
              </a:spcBef>
              <a:spcAft>
                <a:spcPts val="0"/>
              </a:spcAft>
              <a:buFont typeface="+mj-lt"/>
              <a:buAutoNum type="arabicPeriod"/>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Introduce the lesson and discuss the objectives with students.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If your classroom and community is not part of an American Indian/Alaska Native community, or not near one, this is an opportunity to ask students what they know about AI/AN peoples and ensure that they know that there are many modern AI/AN communities and people who are still in existence and thriving today.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1E0E1D-2DE7-ED47-8272-C1B96CC0AB10}" type="slidenum">
              <a:rPr lang="en-US" smtClean="0"/>
              <a:t>2</a:t>
            </a:fld>
            <a:endParaRPr lang="en-US"/>
          </a:p>
        </p:txBody>
      </p:sp>
    </p:spTree>
    <p:extLst>
      <p:ext uri="{BB962C8B-B14F-4D97-AF65-F5344CB8AC3E}">
        <p14:creationId xmlns:p14="http://schemas.microsoft.com/office/powerpoint/2010/main" val="3486338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Teacher Notes: </a:t>
            </a:r>
          </a:p>
          <a:p>
            <a:pPr marL="342900" marR="0" lvl="0" indent="-342900">
              <a:lnSpc>
                <a:spcPct val="107000"/>
              </a:lnSpc>
              <a:spcBef>
                <a:spcPts val="0"/>
              </a:spcBef>
              <a:spcAft>
                <a:spcPts val="300"/>
              </a:spcAft>
              <a:buFont typeface="+mj-lt"/>
              <a:buAutoNum type="arabicPeriod"/>
            </a:pPr>
            <a:r>
              <a:rPr lang="en-US"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Invite students to form talking circle groups of 4-5 students each.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100"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Notes for the teacher: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i="1" kern="1200" dirty="0">
                <a:solidFill>
                  <a:schemeClr val="tx1"/>
                </a:solidFill>
                <a:effectLst/>
                <a:latin typeface="+mn-lt"/>
                <a:ea typeface="+mn-ea"/>
                <a:cs typeface="+mn-cs"/>
              </a:rPr>
              <a:t>Talking circles are an ancient and important part of many Native American communities. They are a simple and valuable way to communicate our feelings to a group and, in doing so, we form a respectful and compassionate community. </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Protocol:</a:t>
            </a:r>
            <a:r>
              <a:rPr lang="en-US" sz="1200" i="1" kern="1200" dirty="0">
                <a:solidFill>
                  <a:schemeClr val="tx1"/>
                </a:solidFill>
                <a:effectLst/>
                <a:latin typeface="+mn-lt"/>
                <a:ea typeface="+mn-ea"/>
                <a:cs typeface="+mn-cs"/>
              </a:rPr>
              <a:t> Sit in a circle and prepare to listen and share. The talking circle can be focused on any topic or issue. Each person has the opportunity to speak when they are holding the stick, feather, or other object used to identify whose turn it is to speak. The circle is complete when everyone has an opportunity to speak once, and most discussions have two or more opportunities for individuals to speak. </a:t>
            </a:r>
          </a:p>
          <a:p>
            <a:endParaRPr lang="en-US" sz="1200" i="1"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2.     Ask students to discuss all or some of the following questions in their talking circles, reminding them of the talking circle norms that were agreed upon in the earlier lesson.</a:t>
            </a:r>
          </a:p>
          <a:p>
            <a:pPr marL="742950" marR="0" lvl="1" indent="-285750">
              <a:lnSpc>
                <a:spcPct val="107000"/>
              </a:lnSpc>
              <a:spcBef>
                <a:spcPts val="0"/>
              </a:spcBef>
              <a:spcAft>
                <a:spcPts val="0"/>
              </a:spcAft>
              <a:buFont typeface="Symbol" panose="05050102010706020507" pitchFamily="18" charset="2"/>
              <a:buChar char=""/>
            </a:pPr>
            <a:r>
              <a:rPr lang="en-US"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What does the Medicine Wheel teach us about American Indian/Alaska Native traditional knowledge and understanding?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Symbol" panose="05050102010706020507" pitchFamily="18" charset="2"/>
              <a:buChar char=""/>
            </a:pPr>
            <a:r>
              <a:rPr lang="en-US"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How are physical, emotional, intellectual, and spiritual parts of our selves connected?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Symbol" panose="05050102010706020507" pitchFamily="18" charset="2"/>
              <a:buChar char=""/>
            </a:pPr>
            <a:r>
              <a:rPr lang="en-US"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What is the impact of changing one of the Medicine Wheel components? What is their relationship to one another?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1E0E1D-2DE7-ED47-8272-C1B96CC0AB10}" type="slidenum">
              <a:rPr lang="en-US" smtClean="0"/>
              <a:t>11</a:t>
            </a:fld>
            <a:endParaRPr lang="en-US"/>
          </a:p>
        </p:txBody>
      </p:sp>
    </p:spTree>
    <p:extLst>
      <p:ext uri="{BB962C8B-B14F-4D97-AF65-F5344CB8AC3E}">
        <p14:creationId xmlns:p14="http://schemas.microsoft.com/office/powerpoint/2010/main" val="1842690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kern="1200" dirty="0">
                <a:solidFill>
                  <a:schemeClr val="tx1"/>
                </a:solidFill>
                <a:effectLst/>
                <a:latin typeface="+mn-lt"/>
                <a:ea typeface="+mn-ea"/>
                <a:cs typeface="+mn-cs"/>
              </a:rPr>
              <a:t>Teacher Notes: </a:t>
            </a:r>
          </a:p>
          <a:p>
            <a:pPr marL="342900" marR="0" lvl="0" indent="-342900">
              <a:lnSpc>
                <a:spcPct val="107000"/>
              </a:lnSpc>
              <a:spcBef>
                <a:spcPts val="0"/>
              </a:spcBef>
              <a:spcAft>
                <a:spcPts val="0"/>
              </a:spcAft>
              <a:buFont typeface="+mj-lt"/>
              <a:buAutoNum type="arabicPeriod"/>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If the students completed Lesson 2 focused on learning about the Medicine Wheel, introduce this lesson by reviewing what was discussed in the activities from Lesson 2.</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mj-lt"/>
              <a:buAutoNum type="arabicPeriod"/>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Invite students to write down their responses to the following questions: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How do we become imbalanced in our lives?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000" kern="1200" dirty="0">
                <a:solidFill>
                  <a:schemeClr val="tx1"/>
                </a:solidFill>
                <a:effectLst/>
                <a:latin typeface="+mn-lt"/>
                <a:ea typeface="+mn-ea"/>
                <a:cs typeface="+mn-cs"/>
              </a:rPr>
              <a:t>What are some things that I do to heal and try to live a harmonious and balanced life when I feel imbalanced</a:t>
            </a:r>
            <a:r>
              <a:rPr lang="en-US" sz="1200" dirty="0">
                <a:effectLst/>
              </a:rPr>
              <a:t> </a:t>
            </a: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300"/>
              </a:spcAft>
              <a:buFont typeface="Symbol" panose="05050102010706020507" pitchFamily="18" charset="2"/>
              <a:buChar char=""/>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How do substances like opioids, other medications (which are sometimes intended to help), or other unhealthy practices lead to imbalance?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Notes for the teacher: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Because this topic is focused on personal information, students may not feel comfortable sharing what they write for this activity with the class. It is important to acknowledge this and let them know that while they are not required to share their personal information with others, they are encouraged to think about areas of imbalance in their lives and how they move their lives toward harmony and balance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300"/>
              </a:spcBef>
              <a:spcAft>
                <a:spcPts val="0"/>
              </a:spcAft>
              <a:buFont typeface="+mj-lt"/>
              <a:buAutoNum type="arabicPeriod"/>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Ask students to share their responses with the group, if they feel comfortable.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I know that we discussed these lessons standing on their own. Is it better not to refer to a past lesson at all?</a:t>
            </a:r>
          </a:p>
        </p:txBody>
      </p:sp>
      <p:sp>
        <p:nvSpPr>
          <p:cNvPr id="4" name="Slide Number Placeholder 3"/>
          <p:cNvSpPr>
            <a:spLocks noGrp="1"/>
          </p:cNvSpPr>
          <p:nvPr>
            <p:ph type="sldNum" sz="quarter" idx="5"/>
          </p:nvPr>
        </p:nvSpPr>
        <p:spPr/>
        <p:txBody>
          <a:bodyPr/>
          <a:lstStyle/>
          <a:p>
            <a:fld id="{EA1E0E1D-2DE7-ED47-8272-C1B96CC0AB10}" type="slidenum">
              <a:rPr lang="en-US" smtClean="0"/>
              <a:t>12</a:t>
            </a:fld>
            <a:endParaRPr lang="en-US"/>
          </a:p>
        </p:txBody>
      </p:sp>
    </p:spTree>
    <p:extLst>
      <p:ext uri="{BB962C8B-B14F-4D97-AF65-F5344CB8AC3E}">
        <p14:creationId xmlns:p14="http://schemas.microsoft.com/office/powerpoint/2010/main" val="3086773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kern="1200" dirty="0">
                <a:solidFill>
                  <a:schemeClr val="tx1"/>
                </a:solidFill>
                <a:effectLst/>
                <a:latin typeface="+mn-lt"/>
                <a:ea typeface="+mn-ea"/>
                <a:cs typeface="+mn-cs"/>
              </a:rPr>
              <a:t>Teacher Notes: </a:t>
            </a:r>
          </a:p>
          <a:p>
            <a:pPr marL="342900" marR="0" lvl="0" indent="-342900">
              <a:lnSpc>
                <a:spcPct val="107000"/>
              </a:lnSpc>
              <a:spcBef>
                <a:spcPts val="0"/>
              </a:spcBef>
              <a:spcAft>
                <a:spcPts val="0"/>
              </a:spcAft>
              <a:buFont typeface="+mj-lt"/>
              <a:buAutoNum type="arabicPeriod"/>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Ensure that students have Student Handout 5: The Healing of Ceremony.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Invite the students to read this story on their own.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1E0E1D-2DE7-ED47-8272-C1B96CC0AB10}" type="slidenum">
              <a:rPr lang="en-US" smtClean="0"/>
              <a:t>13</a:t>
            </a:fld>
            <a:endParaRPr lang="en-US"/>
          </a:p>
        </p:txBody>
      </p:sp>
    </p:spTree>
    <p:extLst>
      <p:ext uri="{BB962C8B-B14F-4D97-AF65-F5344CB8AC3E}">
        <p14:creationId xmlns:p14="http://schemas.microsoft.com/office/powerpoint/2010/main" val="1275253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 Notes: </a:t>
            </a:r>
          </a:p>
          <a:p>
            <a:pPr marL="342900" marR="0" lvl="0" indent="-342900">
              <a:lnSpc>
                <a:spcPct val="107000"/>
              </a:lnSpc>
              <a:spcBef>
                <a:spcPts val="0"/>
              </a:spcBef>
              <a:spcAft>
                <a:spcPts val="0"/>
              </a:spcAft>
              <a:buFont typeface="+mj-lt"/>
              <a:buAutoNum type="arabicPeriod"/>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Ensure that students have Student Handout 6: The Healing of Traditional Medicine and Student Handout 7: The Healing of Dance.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As them to read these stories out loud either in small groups or with the larger class.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1E0E1D-2DE7-ED47-8272-C1B96CC0AB10}" type="slidenum">
              <a:rPr lang="en-US" smtClean="0"/>
              <a:t>14</a:t>
            </a:fld>
            <a:endParaRPr lang="en-US"/>
          </a:p>
        </p:txBody>
      </p:sp>
    </p:spTree>
    <p:extLst>
      <p:ext uri="{BB962C8B-B14F-4D97-AF65-F5344CB8AC3E}">
        <p14:creationId xmlns:p14="http://schemas.microsoft.com/office/powerpoint/2010/main" val="25935920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kern="1200" dirty="0">
                <a:solidFill>
                  <a:schemeClr val="tx1"/>
                </a:solidFill>
                <a:effectLst/>
                <a:latin typeface="+mn-lt"/>
                <a:ea typeface="+mn-ea"/>
                <a:cs typeface="+mn-cs"/>
              </a:rPr>
              <a:t>Teacher Notes: </a:t>
            </a:r>
          </a:p>
          <a:p>
            <a:pPr marL="342900" marR="0" lvl="0" indent="-342900">
              <a:lnSpc>
                <a:spcPct val="107000"/>
              </a:lnSpc>
              <a:spcBef>
                <a:spcPts val="0"/>
              </a:spcBef>
              <a:spcAft>
                <a:spcPts val="0"/>
              </a:spcAft>
              <a:buFont typeface="+mj-lt"/>
              <a:buAutoNum type="arabicPeriod"/>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Introduce this activity by inviting students to think about the stories that they have just read about healing, and to reflect on some things in their life that help them to live a balanced life.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Invite students to fill in Student Handout 8: My Medicine Wheel, choosing quadrants that they can relate to and listing activities or elements within those quadrants that demonstrate their lives and contribute to who they are. Encourage them to utilize words, drawings, colors, or anything else that demonstrates all of the pieces that they balance in their lives.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1E0E1D-2DE7-ED47-8272-C1B96CC0AB10}" type="slidenum">
              <a:rPr lang="en-US" smtClean="0"/>
              <a:t>15</a:t>
            </a:fld>
            <a:endParaRPr lang="en-US"/>
          </a:p>
        </p:txBody>
      </p:sp>
    </p:spTree>
    <p:extLst>
      <p:ext uri="{BB962C8B-B14F-4D97-AF65-F5344CB8AC3E}">
        <p14:creationId xmlns:p14="http://schemas.microsoft.com/office/powerpoint/2010/main" val="24465906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 Notes: </a:t>
            </a:r>
          </a:p>
          <a:p>
            <a:pPr marL="342900" marR="0" lvl="0" indent="-342900">
              <a:lnSpc>
                <a:spcPct val="107000"/>
              </a:lnSpc>
              <a:spcBef>
                <a:spcPts val="0"/>
              </a:spcBef>
              <a:spcAft>
                <a:spcPts val="0"/>
              </a:spcAft>
              <a:buFont typeface="+mj-lt"/>
              <a:buAutoNum type="arabicPeriod"/>
            </a:pP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As a wrap-up, ask students to share their personal Medicine Wheel in a talking circle. If they are not comfortable sharing their personal Medicine Wheel, ask them to write a reflection that addresses the following: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Which quadrant are you the most focused on at this time in your life?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What are some things in your life that tend to disrupt the balance in your Medicine Wheel (relationships, social media, illnesses, trauma, etc.)?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300"/>
              </a:spcAft>
              <a:buFont typeface="Symbol" panose="05050102010706020507" pitchFamily="18" charset="2"/>
              <a:buChar char=""/>
            </a:pP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Discuss what you learned about traditional ways of healing, and how this might help you think about healthier ways to find balance in your life.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Notes for the teacher: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i="1" kern="1200" dirty="0">
                <a:solidFill>
                  <a:schemeClr val="tx1"/>
                </a:solidFill>
                <a:effectLst/>
                <a:latin typeface="+mn-lt"/>
                <a:ea typeface="+mn-ea"/>
                <a:cs typeface="+mn-cs"/>
              </a:rPr>
              <a:t>Talking circles are an ancient and important part of many Native American communities. They are a simple and valuable way to communicate our feelings to a group and, in doing so, we form a respectful and compassionate community. </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Protocol:</a:t>
            </a:r>
            <a:r>
              <a:rPr lang="en-US" sz="1200" i="1" kern="1200" dirty="0">
                <a:solidFill>
                  <a:schemeClr val="tx1"/>
                </a:solidFill>
                <a:effectLst/>
                <a:latin typeface="+mn-lt"/>
                <a:ea typeface="+mn-ea"/>
                <a:cs typeface="+mn-cs"/>
              </a:rPr>
              <a:t> Sit in a circle and prepare to listen and share. The talking circle can be focused on any topic or issue. Each person has the opportunity to speak when they are holding the stick, feather, or other object used to identify whose turn it is to speak. The circle is complete when everyone has an opportunity to speak once, and most discussions have two or more opportunities for individuals to speak. </a:t>
            </a:r>
            <a:r>
              <a:rPr lang="en-US" sz="1800"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1E0E1D-2DE7-ED47-8272-C1B96CC0AB10}" type="slidenum">
              <a:rPr lang="en-US" smtClean="0"/>
              <a:t>16</a:t>
            </a:fld>
            <a:endParaRPr lang="en-US"/>
          </a:p>
        </p:txBody>
      </p:sp>
    </p:spTree>
    <p:extLst>
      <p:ext uri="{BB962C8B-B14F-4D97-AF65-F5344CB8AC3E}">
        <p14:creationId xmlns:p14="http://schemas.microsoft.com/office/powerpoint/2010/main" val="15623403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Teacher Notes:  </a:t>
            </a:r>
          </a:p>
          <a:p>
            <a:pPr marL="228600" lvl="0" indent="-228600">
              <a:buFont typeface="+mj-lt"/>
              <a:buAutoNum type="arabicPeriod"/>
            </a:pPr>
            <a:r>
              <a:rPr lang="en-US" sz="1200" kern="1200" dirty="0">
                <a:solidFill>
                  <a:schemeClr val="tx1"/>
                </a:solidFill>
                <a:effectLst/>
                <a:latin typeface="+mn-lt"/>
                <a:ea typeface="+mn-ea"/>
                <a:cs typeface="+mn-cs"/>
              </a:rPr>
              <a:t>Introduce this lesson with a classroom brainstorm in response to the questions: </a:t>
            </a:r>
          </a:p>
          <a:p>
            <a:pPr marL="685800" lvl="1" indent="-228600">
              <a:buFont typeface="Arial"/>
              <a:buChar char="•"/>
            </a:pPr>
            <a:r>
              <a:rPr lang="en-US" sz="1200" kern="1200" dirty="0">
                <a:solidFill>
                  <a:schemeClr val="tx1"/>
                </a:solidFill>
                <a:effectLst/>
                <a:latin typeface="+mn-lt"/>
                <a:ea typeface="+mn-ea"/>
                <a:cs typeface="+mn-cs"/>
              </a:rPr>
              <a:t>“What keeps a community in balance? </a:t>
            </a:r>
          </a:p>
          <a:p>
            <a:pPr marL="685800" lvl="1" indent="-228600">
              <a:buFont typeface="Arial"/>
              <a:buChar char="•"/>
            </a:pPr>
            <a:r>
              <a:rPr lang="en-US" sz="1200" kern="1200" dirty="0">
                <a:solidFill>
                  <a:schemeClr val="tx1"/>
                </a:solidFill>
                <a:effectLst/>
                <a:latin typeface="+mn-lt"/>
                <a:ea typeface="+mn-ea"/>
                <a:cs typeface="+mn-cs"/>
              </a:rPr>
              <a:t>What can throw a community out of balance? </a:t>
            </a:r>
          </a:p>
          <a:p>
            <a:pPr marL="228600" lvl="0" indent="-228600">
              <a:buFont typeface="+mj-lt"/>
              <a:buAutoNum type="arabicPeriod"/>
            </a:pPr>
            <a:r>
              <a:rPr lang="en-US" sz="1200" kern="1200" dirty="0">
                <a:solidFill>
                  <a:schemeClr val="tx1"/>
                </a:solidFill>
                <a:effectLst/>
                <a:latin typeface="+mn-lt"/>
                <a:ea typeface="+mn-ea"/>
                <a:cs typeface="+mn-cs"/>
              </a:rPr>
              <a:t>Consider having students brainstorm what community means and what kinds of communities they are a part of. Emphasize that their class is a community.</a:t>
            </a:r>
          </a:p>
        </p:txBody>
      </p:sp>
      <p:sp>
        <p:nvSpPr>
          <p:cNvPr id="4" name="Slide Number Placeholder 3"/>
          <p:cNvSpPr>
            <a:spLocks noGrp="1"/>
          </p:cNvSpPr>
          <p:nvPr>
            <p:ph type="sldNum" sz="quarter" idx="5"/>
          </p:nvPr>
        </p:nvSpPr>
        <p:spPr/>
        <p:txBody>
          <a:bodyPr/>
          <a:lstStyle/>
          <a:p>
            <a:fld id="{EA1E0E1D-2DE7-ED47-8272-C1B96CC0AB10}" type="slidenum">
              <a:rPr lang="en-US" smtClean="0"/>
              <a:t>17</a:t>
            </a:fld>
            <a:endParaRPr lang="en-US"/>
          </a:p>
        </p:txBody>
      </p:sp>
    </p:spTree>
    <p:extLst>
      <p:ext uri="{BB962C8B-B14F-4D97-AF65-F5344CB8AC3E}">
        <p14:creationId xmlns:p14="http://schemas.microsoft.com/office/powerpoint/2010/main" val="19115198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 Notes: </a:t>
            </a:r>
          </a:p>
          <a:p>
            <a:pPr marL="342900" marR="0" lvl="0" indent="-342900">
              <a:lnSpc>
                <a:spcPct val="107000"/>
              </a:lnSpc>
              <a:spcBef>
                <a:spcPts val="0"/>
              </a:spcBef>
              <a:spcAft>
                <a:spcPts val="0"/>
              </a:spcAft>
              <a:buFont typeface="+mj-lt"/>
              <a:buAutoNum type="arabicPeriod"/>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Ensure that students have Student Handout 9: Maintaining Balance and Harmony in Our Communities and Student Handout 10: The History of the Jingle Dress Dance.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Invite them to read both of these handouts in preparation for the next two activities.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1E0E1D-2DE7-ED47-8272-C1B96CC0AB10}" type="slidenum">
              <a:rPr lang="en-US" smtClean="0"/>
              <a:t>18</a:t>
            </a:fld>
            <a:endParaRPr lang="en-US"/>
          </a:p>
        </p:txBody>
      </p:sp>
    </p:spTree>
    <p:extLst>
      <p:ext uri="{BB962C8B-B14F-4D97-AF65-F5344CB8AC3E}">
        <p14:creationId xmlns:p14="http://schemas.microsoft.com/office/powerpoint/2010/main" val="38759549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Teacher Notes:</a:t>
            </a:r>
          </a:p>
          <a:p>
            <a:pPr marL="228600" lvl="0" indent="-228600">
              <a:buFont typeface="+mj-lt"/>
              <a:buAutoNum type="arabicPeriod"/>
            </a:pPr>
            <a:r>
              <a:rPr lang="en-US" sz="1200" kern="1200" dirty="0">
                <a:solidFill>
                  <a:schemeClr val="tx1"/>
                </a:solidFill>
                <a:effectLst/>
                <a:latin typeface="+mn-lt"/>
                <a:ea typeface="+mn-ea"/>
                <a:cs typeface="+mn-cs"/>
              </a:rPr>
              <a:t>Develop a Classroom Medicine Wheel with the students, that incorporates four aspects of the classroom that need to remain in balance in order to keep the classroom balanced. As you are doing this activity, facilitate and promote the student thinking with the following prompts:</a:t>
            </a:r>
          </a:p>
          <a:p>
            <a:pPr marL="685800" lvl="1" indent="-228600">
              <a:buFont typeface="Arial"/>
              <a:buChar char="•"/>
            </a:pPr>
            <a:r>
              <a:rPr lang="en-US" sz="1200" kern="1200" dirty="0">
                <a:solidFill>
                  <a:schemeClr val="tx1"/>
                </a:solidFill>
                <a:effectLst/>
                <a:latin typeface="+mn-lt"/>
                <a:ea typeface="+mn-ea"/>
                <a:cs typeface="+mn-cs"/>
              </a:rPr>
              <a:t>Like the jingle dress dancing, can you think of any ceremonies or rituals that represent pride, wellness, and celebration in our classroom?</a:t>
            </a:r>
          </a:p>
          <a:p>
            <a:pPr marL="685800" lvl="1" indent="-228600">
              <a:buFont typeface="Arial"/>
              <a:buChar char="•"/>
            </a:pPr>
            <a:r>
              <a:rPr lang="en-US" sz="1200" kern="1200" dirty="0">
                <a:solidFill>
                  <a:schemeClr val="tx1"/>
                </a:solidFill>
                <a:effectLst/>
                <a:latin typeface="+mn-lt"/>
                <a:ea typeface="+mn-ea"/>
                <a:cs typeface="+mn-cs"/>
              </a:rPr>
              <a:t>Are there things that work to “purify” the classroom space, help with de-stressing and create a healthy setting for learning (i.e. sunlight, artwork, furniture)?</a:t>
            </a:r>
          </a:p>
          <a:p>
            <a:pPr marL="685800" lvl="1" indent="-228600">
              <a:buFont typeface="Arial"/>
              <a:buChar char="•"/>
            </a:pPr>
            <a:r>
              <a:rPr lang="en-US" sz="1200" kern="1200" dirty="0">
                <a:solidFill>
                  <a:schemeClr val="tx1"/>
                </a:solidFill>
                <a:effectLst/>
                <a:latin typeface="+mn-lt"/>
                <a:ea typeface="+mn-ea"/>
                <a:cs typeface="+mn-cs"/>
              </a:rPr>
              <a:t>Are there any practices that, like the adopting practices of the </a:t>
            </a:r>
            <a:r>
              <a:rPr lang="en-US" sz="1200" kern="1200" dirty="0" err="1">
                <a:solidFill>
                  <a:schemeClr val="tx1"/>
                </a:solidFill>
                <a:effectLst/>
                <a:latin typeface="+mn-lt"/>
                <a:ea typeface="+mn-ea"/>
                <a:cs typeface="+mn-cs"/>
              </a:rPr>
              <a:t>Apsáalooke</a:t>
            </a:r>
            <a:r>
              <a:rPr lang="en-US" sz="1200" kern="1200" dirty="0">
                <a:solidFill>
                  <a:schemeClr val="tx1"/>
                </a:solidFill>
                <a:effectLst/>
                <a:latin typeface="+mn-lt"/>
                <a:ea typeface="+mn-ea"/>
                <a:cs typeface="+mn-cs"/>
              </a:rPr>
              <a:t> (Crow</a:t>
            </a:r>
            <a:r>
              <a:rPr lang="en-US" sz="9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people, work to strengthen relationships in the classroom?</a:t>
            </a:r>
          </a:p>
          <a:p>
            <a:pPr marL="685800" lvl="1" indent="-228600">
              <a:buFont typeface="Arial"/>
              <a:buChar char="•"/>
            </a:pPr>
            <a:r>
              <a:rPr lang="en-US" sz="1200" kern="1200" dirty="0">
                <a:solidFill>
                  <a:schemeClr val="tx1"/>
                </a:solidFill>
                <a:effectLst/>
                <a:latin typeface="+mn-lt"/>
                <a:ea typeface="+mn-ea"/>
                <a:cs typeface="+mn-cs"/>
              </a:rPr>
              <a:t>What categories do these things fall into? For example, is the physical space important to keep the classroom in balance? Are the relationships with one another a key aspect of a balanced classroom?</a:t>
            </a:r>
          </a:p>
          <a:p>
            <a:pPr marL="228600" indent="-228600">
              <a:buFont typeface="+mj-lt"/>
              <a:buAutoNum type="arabicPeriod"/>
            </a:pPr>
            <a:r>
              <a:rPr lang="en-US" sz="105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This is the first time that the word “crow” has appeared after this word in parenthesis. </a:t>
            </a:r>
          </a:p>
        </p:txBody>
      </p:sp>
      <p:sp>
        <p:nvSpPr>
          <p:cNvPr id="4" name="Slide Number Placeholder 3"/>
          <p:cNvSpPr>
            <a:spLocks noGrp="1"/>
          </p:cNvSpPr>
          <p:nvPr>
            <p:ph type="sldNum" sz="quarter" idx="5"/>
          </p:nvPr>
        </p:nvSpPr>
        <p:spPr/>
        <p:txBody>
          <a:bodyPr/>
          <a:lstStyle/>
          <a:p>
            <a:fld id="{EA1E0E1D-2DE7-ED47-8272-C1B96CC0AB10}" type="slidenum">
              <a:rPr lang="en-US" smtClean="0"/>
              <a:t>19</a:t>
            </a:fld>
            <a:endParaRPr lang="en-US"/>
          </a:p>
        </p:txBody>
      </p:sp>
    </p:spTree>
    <p:extLst>
      <p:ext uri="{BB962C8B-B14F-4D97-AF65-F5344CB8AC3E}">
        <p14:creationId xmlns:p14="http://schemas.microsoft.com/office/powerpoint/2010/main" val="12626842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Teacher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Ask students to think about communities that they are a member of, such as their family, a sports team, or the neighborhood or town they live in. Ask them to create a Medicine Wheel for that particular community</a:t>
            </a:r>
            <a:r>
              <a:rPr lang="en-US" sz="1800" dirty="0">
                <a:effectLst/>
              </a:rPr>
              <a:t> </a:t>
            </a:r>
            <a:r>
              <a:rPr lang="en-US" sz="1800" dirty="0">
                <a:effectLst/>
                <a:latin typeface="Arial" panose="020B060402020202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1E0E1D-2DE7-ED47-8272-C1B96CC0AB10}" type="slidenum">
              <a:rPr lang="en-US" smtClean="0"/>
              <a:t>20</a:t>
            </a:fld>
            <a:endParaRPr lang="en-US"/>
          </a:p>
        </p:txBody>
      </p:sp>
    </p:spTree>
    <p:extLst>
      <p:ext uri="{BB962C8B-B14F-4D97-AF65-F5344CB8AC3E}">
        <p14:creationId xmlns:p14="http://schemas.microsoft.com/office/powerpoint/2010/main" val="3717161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 Notes: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For slide three, share with students that by the end of the lesson series, they will be able to answer this essential question.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EA1E0E1D-2DE7-ED47-8272-C1B96CC0AB10}" type="slidenum">
              <a:rPr lang="en-US" smtClean="0"/>
              <a:t>3</a:t>
            </a:fld>
            <a:endParaRPr lang="en-US"/>
          </a:p>
        </p:txBody>
      </p:sp>
    </p:spTree>
    <p:extLst>
      <p:ext uri="{BB962C8B-B14F-4D97-AF65-F5344CB8AC3E}">
        <p14:creationId xmlns:p14="http://schemas.microsoft.com/office/powerpoint/2010/main" val="29811260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Teacher Notes: </a:t>
            </a:r>
            <a:endParaRPr lang="en-US" sz="1200" kern="1200" dirty="0">
              <a:solidFill>
                <a:schemeClr val="tx1"/>
              </a:solidFill>
              <a:effectLst/>
              <a:latin typeface="+mn-lt"/>
              <a:ea typeface="+mn-ea"/>
              <a:cs typeface="+mn-cs"/>
            </a:endParaRPr>
          </a:p>
          <a:p>
            <a:pPr marL="342900" marR="0" lvl="0" indent="-342900">
              <a:lnSpc>
                <a:spcPct val="107000"/>
              </a:lnSpc>
              <a:spcBef>
                <a:spcPts val="0"/>
              </a:spcBef>
              <a:spcAft>
                <a:spcPts val="0"/>
              </a:spcAft>
              <a:buFont typeface="+mj-lt"/>
              <a:buAutoNum type="arabicPeriod"/>
            </a:pPr>
            <a:r>
              <a:rPr lang="en-US"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Invite students to form talking circles.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Notes for the teacher: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i="1" kern="1200" dirty="0">
                <a:solidFill>
                  <a:schemeClr val="tx1"/>
                </a:solidFill>
                <a:effectLst/>
                <a:latin typeface="+mn-lt"/>
                <a:ea typeface="+mn-ea"/>
                <a:cs typeface="+mn-cs"/>
              </a:rPr>
              <a:t>Talking circles are an ancient and important part of many Native American communities. They are a simple and valuable way to communicate our feelings to a group and, in doing so, we form a respectful and compassionate community. </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Protocol:</a:t>
            </a:r>
            <a:r>
              <a:rPr lang="en-US" sz="1200" i="1" kern="1200" dirty="0">
                <a:solidFill>
                  <a:schemeClr val="tx1"/>
                </a:solidFill>
                <a:effectLst/>
                <a:latin typeface="+mn-lt"/>
                <a:ea typeface="+mn-ea"/>
                <a:cs typeface="+mn-cs"/>
              </a:rPr>
              <a:t> Sit in a circle and prepare to listen and share. The Talking Circle can be focused on any topic or issue. Each person has the opportunity to speak when they are holding the stick, feather, or other object used to identify whose turn it is to speak. The circle is complete when everyone has an opportunity to speak once, and most discussions have two or more opportunities for individuals to speak. </a:t>
            </a:r>
          </a:p>
          <a:p>
            <a:r>
              <a:rPr lang="en-US" sz="1200" i="1" kern="1200" dirty="0">
                <a:solidFill>
                  <a:schemeClr val="tx1"/>
                </a:solidFill>
                <a:effectLst/>
                <a:latin typeface="+mn-lt"/>
                <a:ea typeface="+mn-ea"/>
                <a:cs typeface="+mn-cs"/>
              </a:rPr>
              <a:t>2.      </a:t>
            </a:r>
            <a:r>
              <a:rPr lang="en-US"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In the talking circle, ask students to share their Community Medicine Wheel, and respond to the following questions: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Symbol" panose="05050102010706020507" pitchFamily="18" charset="2"/>
              <a:buChar char=""/>
            </a:pPr>
            <a:r>
              <a:rPr lang="en-US"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What ensures that this community stays in harmony and balance? </a:t>
            </a:r>
          </a:p>
          <a:p>
            <a:pPr marL="742950" marR="0" lvl="1" indent="-285750">
              <a:lnSpc>
                <a:spcPct val="107000"/>
              </a:lnSpc>
              <a:spcBef>
                <a:spcPts val="0"/>
              </a:spcBef>
              <a:spcAft>
                <a:spcPts val="0"/>
              </a:spcAft>
              <a:buFont typeface="Symbol" panose="05050102010706020507" pitchFamily="18" charset="2"/>
              <a:buChar char=""/>
            </a:pPr>
            <a:r>
              <a:rPr lang="en-US"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What are some examples of imbalance that could impact this community?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Symbol" panose="05050102010706020507" pitchFamily="18" charset="2"/>
              <a:buChar char=""/>
            </a:pPr>
            <a:r>
              <a:rPr lang="en-US" sz="1100" dirty="0">
                <a:effectLst/>
                <a:latin typeface="Arial" panose="020B0604020202020204" pitchFamily="34" charset="0"/>
                <a:ea typeface="Calibri" panose="020F0502020204030204" pitchFamily="34" charset="0"/>
                <a:cs typeface="Times New Roman" panose="02020603050405020304" pitchFamily="18" charset="0"/>
              </a:rPr>
              <a:t>What is your role in the community that you chose for this activity?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Symbol" panose="05050102010706020507" pitchFamily="18" charset="2"/>
              <a:buChar char=""/>
            </a:pPr>
            <a:r>
              <a:rPr lang="en-US" sz="1100" dirty="0">
                <a:effectLst/>
                <a:latin typeface="Arial" panose="020B0604020202020204" pitchFamily="34" charset="0"/>
                <a:ea typeface="Calibri" panose="020F0502020204030204" pitchFamily="34" charset="0"/>
                <a:cs typeface="Times New Roman" panose="02020603050405020304" pitchFamily="18" charset="0"/>
              </a:rPr>
              <a:t>How does your role play a part in keeping the community in balance?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1E0E1D-2DE7-ED47-8272-C1B96CC0AB10}" type="slidenum">
              <a:rPr lang="en-US" smtClean="0"/>
              <a:t>21</a:t>
            </a:fld>
            <a:endParaRPr lang="en-US"/>
          </a:p>
        </p:txBody>
      </p:sp>
    </p:spTree>
    <p:extLst>
      <p:ext uri="{BB962C8B-B14F-4D97-AF65-F5344CB8AC3E}">
        <p14:creationId xmlns:p14="http://schemas.microsoft.com/office/powerpoint/2010/main" val="2899255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Teacher Notes: </a:t>
            </a:r>
          </a:p>
          <a:p>
            <a:pPr marL="342900" marR="0" lvl="0" indent="-342900">
              <a:lnSpc>
                <a:spcPct val="107000"/>
              </a:lnSpc>
              <a:spcBef>
                <a:spcPts val="0"/>
              </a:spcBef>
              <a:spcAft>
                <a:spcPts val="300"/>
              </a:spcAft>
              <a:buFont typeface="+mj-lt"/>
              <a:buAutoNum type="arabicPeriod"/>
            </a:pPr>
            <a:r>
              <a:rPr lang="en-US"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Introduce the lesson.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300"/>
              </a:spcAft>
              <a:buFont typeface="+mj-lt"/>
              <a:buAutoNum type="arabicPeriod"/>
            </a:pPr>
            <a:r>
              <a:rPr lang="en-US"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Ask the students to raise their hand if they have heard the word </a:t>
            </a:r>
            <a:r>
              <a:rPr lang="en-US" sz="1100"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trauma</a:t>
            </a:r>
            <a:r>
              <a:rPr lang="en-US"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If most students do not raise their hand, then use the examples below to explain that trauma is what happens to a person or community when something harmful or stressful happens.  If most students do raise their hand, ask them to think quietly about an example of trauma. Share the list below to see if these are some of the things they think could be traumatic.  Emphasize that trauma is something that happens to everyone but sometimes events may seem more harmful or affect us more than we realize.  For example,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300"/>
              </a:spcAft>
              <a:buFont typeface="Symbol" panose="05050102010706020507" pitchFamily="18" charset="2"/>
              <a:buChar char=""/>
            </a:pPr>
            <a:r>
              <a:rPr lang="en-US"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Moving to a new city and leaving friends and family behind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300"/>
              </a:spcAft>
              <a:buFont typeface="Symbol" panose="05050102010706020507" pitchFamily="18" charset="2"/>
              <a:buChar char=""/>
            </a:pPr>
            <a:r>
              <a:rPr lang="en-US"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Losing a loved one or a beloved pet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300"/>
              </a:spcAft>
              <a:buFont typeface="Symbol" panose="05050102010706020507" pitchFamily="18" charset="2"/>
              <a:buChar char=""/>
            </a:pPr>
            <a:r>
              <a:rPr lang="en-US"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Being in car accident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300"/>
              </a:spcAft>
              <a:buFont typeface="Symbol" panose="05050102010706020507" pitchFamily="18" charset="2"/>
              <a:buChar char=""/>
            </a:pPr>
            <a:r>
              <a:rPr lang="en-US" sz="1100" dirty="0">
                <a:solidFill>
                  <a:srgbClr val="000000"/>
                </a:solidFill>
                <a:effectLst/>
                <a:latin typeface="Arial" panose="020B0604020202020204" pitchFamily="34" charset="0"/>
                <a:ea typeface="Calibri" panose="020F0502020204030204" pitchFamily="34" charset="0"/>
              </a:rPr>
              <a:t>Events such as pandemics, fires, storms, and other natural disasters</a:t>
            </a:r>
          </a:p>
          <a:p>
            <a:pPr marL="914400" marR="0">
              <a:lnSpc>
                <a:spcPct val="107000"/>
              </a:lnSpc>
              <a:spcBef>
                <a:spcPts val="0"/>
              </a:spcBef>
              <a:spcAft>
                <a:spcPts val="300"/>
              </a:spcAft>
            </a:pPr>
            <a:r>
              <a:rPr lang="en-US"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Notes for the teacher: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Keep in mind that discussions around trauma could bring up some difficult topics for some students if they have experienced trauma in their lives. Remind everyone that they don’t have to share personal experiences unless they want to, and to be respectful of one another when having these types of discussions.</a:t>
            </a:r>
          </a:p>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300"/>
              </a:spcBef>
              <a:spcAft>
                <a:spcPts val="0"/>
              </a:spcAft>
              <a:buFont typeface="+mj-lt"/>
              <a:buNone/>
            </a:pPr>
            <a:r>
              <a:rPr lang="en-US"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  Continue the discussion by asking them how they think experiencing trauma like the examples above can affect our emotions and our physical bodies.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300"/>
              </a:spcBef>
              <a:spcAft>
                <a:spcPts val="0"/>
              </a:spcAft>
              <a:buClrTx/>
              <a:buSzTx/>
              <a:buFont typeface="+mj-lt"/>
              <a:buNone/>
              <a:tabLst/>
              <a:defRPr/>
            </a:pPr>
            <a:r>
              <a:rPr lang="en-US"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 </a:t>
            </a:r>
            <a:r>
              <a:rPr lang="en-US" sz="1200" kern="1200" dirty="0">
                <a:solidFill>
                  <a:schemeClr val="tx1"/>
                </a:solidFill>
                <a:effectLst/>
                <a:latin typeface="+mn-lt"/>
                <a:ea typeface="+mn-ea"/>
                <a:cs typeface="+mn-cs"/>
              </a:rPr>
              <a:t>This is the opportunity to lead into the next reading. Share with students that traumatic events that happened in the past can sometimes also leave impacts on families and communities. Natural disasters can force people to have to leave their homeland and lose their belongings and never return home. Wars can cause countries to change and separate families. When major traumatic experiences in the past cause a community or a people to feel emotional harm and long-lasting impact, this is called historical trauma. Then, share that in their reading, they are going to learn about historical trauma that Native American tribes still experience even when some of the events happened many years in the past.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300"/>
              </a:spcBef>
              <a:spcAft>
                <a:spcPts val="0"/>
              </a:spcAft>
            </a:pPr>
            <a:r>
              <a:rPr lang="en-US"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100"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Notes for the teacher: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If students probe additionally about examples of historical trauma, some examples that may be known to them would be the lasting effects of slavery on African-American community or the Holocaust for the Jewish people.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300"/>
              </a:spcBef>
              <a:spcAft>
                <a:spcPts val="0"/>
              </a:spcAft>
            </a:pPr>
            <a:r>
              <a:rPr lang="en-US"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1E0E1D-2DE7-ED47-8272-C1B96CC0AB10}" type="slidenum">
              <a:rPr lang="en-US" smtClean="0"/>
              <a:t>4</a:t>
            </a:fld>
            <a:endParaRPr lang="en-US"/>
          </a:p>
        </p:txBody>
      </p:sp>
    </p:spTree>
    <p:extLst>
      <p:ext uri="{BB962C8B-B14F-4D97-AF65-F5344CB8AC3E}">
        <p14:creationId xmlns:p14="http://schemas.microsoft.com/office/powerpoint/2010/main" val="1983163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Teacher Notes: </a:t>
            </a:r>
          </a:p>
          <a:p>
            <a:pPr marL="342900" marR="0" lvl="0" indent="-342900">
              <a:lnSpc>
                <a:spcPct val="107000"/>
              </a:lnSpc>
              <a:spcBef>
                <a:spcPts val="0"/>
              </a:spcBef>
              <a:spcAft>
                <a:spcPts val="0"/>
              </a:spcAft>
              <a:buFont typeface="+mj-lt"/>
              <a:buAutoNum type="arabicPeriod"/>
            </a:pP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Ensure that students have Handout 1: Resilience in the Face of Trauma.</a:t>
            </a:r>
            <a:r>
              <a:rPr lang="en-US" sz="1200" b="0" i="0" kern="1200" dirty="0">
                <a:solidFill>
                  <a:schemeClr val="tx1"/>
                </a:solidFill>
                <a:effectLst/>
                <a:latin typeface="+mn-lt"/>
                <a:ea typeface="+mn-ea"/>
                <a:cs typeface="+mn-cs"/>
              </a:rPr>
              <a:t> Ask students to read the story by Dr. Shane Doyle of the </a:t>
            </a:r>
            <a:r>
              <a:rPr lang="en-US" sz="1200" b="0" i="0" kern="1200" dirty="0" err="1">
                <a:solidFill>
                  <a:schemeClr val="tx1"/>
                </a:solidFill>
                <a:effectLst/>
                <a:latin typeface="+mn-lt"/>
                <a:ea typeface="+mn-ea"/>
                <a:cs typeface="+mn-cs"/>
              </a:rPr>
              <a:t>Apsaalooke</a:t>
            </a:r>
            <a:r>
              <a:rPr lang="en-US" sz="1200" b="0" i="0" kern="1200" dirty="0">
                <a:solidFill>
                  <a:schemeClr val="tx1"/>
                </a:solidFill>
                <a:effectLst/>
                <a:latin typeface="+mn-lt"/>
                <a:ea typeface="+mn-ea"/>
                <a:cs typeface="+mn-cs"/>
              </a:rPr>
              <a:t> Nation about</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generational trauma and the Indian Boarding School Movement.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Take a few minutes to </a:t>
            </a:r>
            <a:r>
              <a:rPr lang="en-US" sz="1200" b="0" i="0" kern="1200" dirty="0">
                <a:solidFill>
                  <a:schemeClr val="tx1"/>
                </a:solidFill>
                <a:effectLst/>
                <a:latin typeface="+mn-lt"/>
                <a:ea typeface="+mn-ea"/>
                <a:cs typeface="+mn-cs"/>
              </a:rPr>
              <a:t>find the </a:t>
            </a:r>
            <a:r>
              <a:rPr lang="en-US" sz="1200" b="0" i="0" kern="1200" dirty="0" err="1">
                <a:solidFill>
                  <a:schemeClr val="tx1"/>
                </a:solidFill>
                <a:effectLst/>
                <a:latin typeface="+mn-lt"/>
                <a:ea typeface="+mn-ea"/>
                <a:cs typeface="+mn-cs"/>
              </a:rPr>
              <a:t>Apsaalooke</a:t>
            </a:r>
            <a:r>
              <a:rPr lang="en-US" sz="1200" b="0" i="0" kern="1200" dirty="0">
                <a:solidFill>
                  <a:schemeClr val="tx1"/>
                </a:solidFill>
                <a:effectLst/>
                <a:latin typeface="+mn-lt"/>
                <a:ea typeface="+mn-ea"/>
                <a:cs typeface="+mn-cs"/>
              </a:rPr>
              <a:t> Nation on the map in handout 1</a:t>
            </a:r>
            <a:r>
              <a:rPr lang="en-US" sz="1800" dirty="0">
                <a:effectLst/>
                <a:latin typeface="Arial" panose="020B0604020202020204" pitchFamily="34" charset="0"/>
                <a:ea typeface="Calibri" panose="020F0502020204030204" pitchFamily="34" charset="0"/>
                <a:cs typeface="Times New Roman" panose="02020603050405020304" pitchFamily="18" charset="0"/>
              </a:rPr>
              <a:t>. The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Apsáalooke</a:t>
            </a:r>
            <a:r>
              <a:rPr lang="en-US" sz="1800" dirty="0">
                <a:effectLst/>
                <a:latin typeface="Arial" panose="020B0604020202020204" pitchFamily="34" charset="0"/>
                <a:ea typeface="Calibri" panose="020F0502020204030204" pitchFamily="34" charset="0"/>
                <a:cs typeface="Times New Roman" panose="02020603050405020304" pitchFamily="18" charset="0"/>
              </a:rPr>
              <a:t> (Up-saw-low-</a:t>
            </a:r>
            <a:r>
              <a:rPr lang="en-US" sz="1800" dirty="0" err="1">
                <a:effectLst/>
                <a:latin typeface="Arial" panose="020B0604020202020204" pitchFamily="34" charset="0"/>
                <a:ea typeface="Calibri" panose="020F0502020204030204" pitchFamily="34" charset="0"/>
                <a:cs typeface="Times New Roman" panose="02020603050405020304" pitchFamily="18" charset="0"/>
              </a:rPr>
              <a:t>gah</a:t>
            </a:r>
            <a:r>
              <a:rPr lang="en-US" sz="1800" dirty="0">
                <a:effectLst/>
                <a:latin typeface="Arial" panose="020B0604020202020204" pitchFamily="34" charset="0"/>
                <a:ea typeface="Calibri" panose="020F0502020204030204" pitchFamily="34" charset="0"/>
                <a:cs typeface="Times New Roman" panose="02020603050405020304" pitchFamily="18" charset="0"/>
              </a:rPr>
              <a:t>) are also known as the Crow People, which is the name that the Europeans called them.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After they read the story, have them write down their thoughts on their own to the question, “What is resilience?”</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200" kern="1200" dirty="0">
                <a:solidFill>
                  <a:schemeClr val="tx1"/>
                </a:solidFill>
                <a:effectLst/>
                <a:latin typeface="+mn-lt"/>
                <a:ea typeface="+mn-ea"/>
                <a:cs typeface="+mn-cs"/>
              </a:rPr>
              <a:t>Then, direct students’ attention to the map on page 3 of the handout. Ask students what they notice about the difference in the amount of land that Native tribes occupied at each date. Discuss the significance of where most of the reservations are located now. Also, ask students to share their noticing about the population growth chart in the corner of the map.  Then ask students why the resiliency of Native people is so critical considering the land loss their ancestors have suffered.  </a:t>
            </a:r>
          </a:p>
          <a:p>
            <a:pPr marL="457200" marR="0">
              <a:lnSpc>
                <a:spcPct val="107000"/>
              </a:lnSpc>
              <a:spcBef>
                <a:spcPts val="0"/>
              </a:spcBef>
              <a:spcAft>
                <a:spcPts val="0"/>
              </a:spcAft>
            </a:pPr>
            <a:r>
              <a:rPr lang="en-US" sz="1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Notes for the teacher: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i="1" kern="1200" dirty="0">
                <a:solidFill>
                  <a:schemeClr val="tx1"/>
                </a:solidFill>
                <a:effectLst/>
                <a:latin typeface="+mn-lt"/>
                <a:ea typeface="+mn-ea"/>
                <a:cs typeface="+mn-cs"/>
              </a:rPr>
              <a:t>This is another opportunity for a personalized lesson. Ask students to find where your community is located on the map. Are you close to any of these reservations? If so, what can you do to learn more? If not, how does that impact the demographics of your region and the amount of knowledge or lack of knowledge of native people in the United States? </a:t>
            </a:r>
            <a:endParaRPr lang="en-US" dirty="0"/>
          </a:p>
        </p:txBody>
      </p:sp>
      <p:sp>
        <p:nvSpPr>
          <p:cNvPr id="4" name="Slide Number Placeholder 3"/>
          <p:cNvSpPr>
            <a:spLocks noGrp="1"/>
          </p:cNvSpPr>
          <p:nvPr>
            <p:ph type="sldNum" sz="quarter" idx="5"/>
          </p:nvPr>
        </p:nvSpPr>
        <p:spPr/>
        <p:txBody>
          <a:bodyPr/>
          <a:lstStyle/>
          <a:p>
            <a:fld id="{EA1E0E1D-2DE7-ED47-8272-C1B96CC0AB10}" type="slidenum">
              <a:rPr lang="en-US" smtClean="0"/>
              <a:t>5</a:t>
            </a:fld>
            <a:endParaRPr lang="en-US"/>
          </a:p>
        </p:txBody>
      </p:sp>
    </p:spTree>
    <p:extLst>
      <p:ext uri="{BB962C8B-B14F-4D97-AF65-F5344CB8AC3E}">
        <p14:creationId xmlns:p14="http://schemas.microsoft.com/office/powerpoint/2010/main" val="3812733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 Notes: </a:t>
            </a:r>
          </a:p>
          <a:p>
            <a:pPr marL="342900" marR="0" lvl="0" indent="-342900" algn="l" defTabSz="914400" rtl="0" eaLnBrk="1" fontAlgn="auto" latinLnBrk="0" hangingPunct="1">
              <a:lnSpc>
                <a:spcPct val="107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Provide students with Handout 2: Talking Circle History &amp; Protocol, and read through this brief history and description of talking circles together. Ask students to raise their hand if they have ever participated in a talking circle or something similar. Call on these students to share their experiences with the class.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300"/>
              </a:spcAft>
              <a:buFont typeface="+mj-lt"/>
              <a:buAutoNum type="arabicPeriod"/>
            </a:pPr>
            <a:r>
              <a:rPr lang="en-US"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Tell the students that talking circles are going to be how discussions will take place in these lessons.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300"/>
              </a:spcBef>
              <a:spcAft>
                <a:spcPts val="0"/>
              </a:spcAft>
              <a:buFont typeface="+mj-lt"/>
              <a:buAutoNum type="arabicPeriod"/>
            </a:pPr>
            <a:r>
              <a:rPr lang="en-US"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Discuss the following, together with the group of students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Symbol" panose="05050102010706020507" pitchFamily="18" charset="2"/>
              <a:buChar char=""/>
            </a:pPr>
            <a:r>
              <a:rPr lang="en-US"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How do talking circles allow everyone’s voice to be heard?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Symbol" panose="05050102010706020507" pitchFamily="18" charset="2"/>
              <a:buChar char=""/>
            </a:pPr>
            <a:r>
              <a:rPr lang="en-US"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How do</a:t>
            </a:r>
            <a:r>
              <a:rPr lang="en-US" sz="1100" baseline="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they </a:t>
            </a:r>
            <a:r>
              <a:rPr lang="en-US"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promote respect?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28600" lvl="0" indent="-228600">
              <a:buFont typeface="+mj-lt"/>
              <a:buAutoNum type="arabicPeriod"/>
            </a:pPr>
            <a:r>
              <a:rPr lang="en-US" sz="1200" kern="1200" dirty="0">
                <a:solidFill>
                  <a:schemeClr val="tx1"/>
                </a:solidFill>
                <a:effectLst/>
                <a:latin typeface="+mn-lt"/>
                <a:ea typeface="+mn-ea"/>
                <a:cs typeface="+mn-cs"/>
              </a:rPr>
              <a:t>Ask the students to brainstorm some social norms that might be good to follow in talking circles. Tell them that “norms” are guidelines that everyone is expected to follow, in a social situation. Once the brainstorming ideas begin to slow down, ask the students to come to consensus on the norms that they will have in their talking circles.</a:t>
            </a:r>
          </a:p>
          <a:p>
            <a:pPr marL="0" lvl="0" indent="0">
              <a:buFont typeface="+mj-lt"/>
              <a:buNone/>
            </a:pPr>
            <a:endParaRPr lang="en-US" sz="1200" kern="1200" dirty="0">
              <a:solidFill>
                <a:schemeClr val="tx1"/>
              </a:solidFill>
              <a:effectLst/>
              <a:latin typeface="+mn-lt"/>
              <a:ea typeface="+mn-ea"/>
              <a:cs typeface="+mn-cs"/>
            </a:endParaRPr>
          </a:p>
          <a:p>
            <a:pPr marL="0" marR="0">
              <a:lnSpc>
                <a:spcPct val="107000"/>
              </a:lnSpc>
              <a:spcBef>
                <a:spcPts val="0"/>
              </a:spcBef>
              <a:spcAft>
                <a:spcPts val="0"/>
              </a:spcAft>
            </a:pPr>
            <a:r>
              <a:rPr lang="en-US" sz="1100"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Notes for the teacher: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Write the norms that everyone agrees on down in a place where they can remain, and where all of the students will be able to see them during talking circles.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1E0E1D-2DE7-ED47-8272-C1B96CC0AB10}" type="slidenum">
              <a:rPr lang="en-US" smtClean="0"/>
              <a:t>6</a:t>
            </a:fld>
            <a:endParaRPr lang="en-US"/>
          </a:p>
        </p:txBody>
      </p:sp>
    </p:spTree>
    <p:extLst>
      <p:ext uri="{BB962C8B-B14F-4D97-AF65-F5344CB8AC3E}">
        <p14:creationId xmlns:p14="http://schemas.microsoft.com/office/powerpoint/2010/main" val="660453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 Notes: </a:t>
            </a:r>
          </a:p>
          <a:p>
            <a:pPr marL="228600" lvl="0" indent="-228600">
              <a:buFont typeface="+mj-lt"/>
              <a:buAutoNum type="arabicPeriod"/>
            </a:pPr>
            <a:r>
              <a:rPr lang="en-US" sz="1200" kern="1200" dirty="0">
                <a:solidFill>
                  <a:schemeClr val="tx1"/>
                </a:solidFill>
                <a:effectLst/>
                <a:latin typeface="+mn-lt"/>
                <a:ea typeface="+mn-ea"/>
                <a:cs typeface="+mn-cs"/>
              </a:rPr>
              <a:t>Ask students to get into groups of 4-5 students to form talking circles.</a:t>
            </a:r>
          </a:p>
          <a:p>
            <a:pPr marL="228600" lvl="0" indent="-228600">
              <a:buFont typeface="+mj-lt"/>
              <a:buAutoNum type="arabicPeriod"/>
            </a:pPr>
            <a:r>
              <a:rPr lang="en-US" sz="1200" kern="1200" dirty="0">
                <a:solidFill>
                  <a:schemeClr val="tx1"/>
                </a:solidFill>
                <a:effectLst/>
                <a:latin typeface="+mn-lt"/>
                <a:ea typeface="+mn-ea"/>
                <a:cs typeface="+mn-cs"/>
              </a:rPr>
              <a:t>Remind them to follow the group norms that were agreed upon and ask students to respond to some or all of the following questions/prompts with their talking circles.</a:t>
            </a:r>
          </a:p>
          <a:p>
            <a:pPr marL="685800" lvl="1" indent="-228600">
              <a:buFont typeface="Arial"/>
              <a:buChar char="•"/>
            </a:pPr>
            <a:r>
              <a:rPr lang="en-US" sz="1200" kern="1200" dirty="0">
                <a:solidFill>
                  <a:schemeClr val="tx1"/>
                </a:solidFill>
                <a:effectLst/>
                <a:latin typeface="+mn-lt"/>
                <a:ea typeface="+mn-ea"/>
                <a:cs typeface="+mn-cs"/>
              </a:rPr>
              <a:t>What causes stress in our lives? How can it be helpful and/or harmful?</a:t>
            </a:r>
          </a:p>
          <a:p>
            <a:pPr marL="685800" lvl="1" indent="-228600">
              <a:buFont typeface="Arial"/>
              <a:buChar char="•"/>
            </a:pPr>
            <a:r>
              <a:rPr lang="en-US" sz="1200" kern="1200" dirty="0">
                <a:solidFill>
                  <a:schemeClr val="tx1"/>
                </a:solidFill>
                <a:effectLst/>
                <a:latin typeface="+mn-lt"/>
                <a:ea typeface="+mn-ea"/>
                <a:cs typeface="+mn-cs"/>
              </a:rPr>
              <a:t>How might the long-standing effects of historical trauma that is passed down through generations be similar to the stress we feel? How is it different?</a:t>
            </a:r>
          </a:p>
          <a:p>
            <a:pPr marL="685800" lvl="1" indent="-228600">
              <a:buFont typeface="Arial"/>
              <a:buChar char="•"/>
            </a:pPr>
            <a:r>
              <a:rPr lang="en-US" sz="1200" kern="1200" dirty="0">
                <a:solidFill>
                  <a:schemeClr val="tx1"/>
                </a:solidFill>
                <a:effectLst/>
                <a:latin typeface="+mn-lt"/>
                <a:ea typeface="+mn-ea"/>
                <a:cs typeface="+mn-cs"/>
              </a:rPr>
              <a:t>What kind of historical trauma may exist in our families and/or our community?</a:t>
            </a:r>
          </a:p>
          <a:p>
            <a:pPr marL="685800" lvl="1" indent="-228600">
              <a:buFont typeface="Arial"/>
              <a:buChar char="•"/>
            </a:pPr>
            <a:r>
              <a:rPr lang="en-US" sz="1200" kern="1200" dirty="0">
                <a:solidFill>
                  <a:schemeClr val="tx1"/>
                </a:solidFill>
                <a:effectLst/>
                <a:latin typeface="+mn-lt"/>
                <a:ea typeface="+mn-ea"/>
                <a:cs typeface="+mn-cs"/>
              </a:rPr>
              <a:t>In what ways can the image of the Medicine Wheel, that Dr. Doyle talked about in his story, help people to heal from historical trauma? How can it help to keep people mentally healthy?</a:t>
            </a:r>
          </a:p>
        </p:txBody>
      </p:sp>
      <p:sp>
        <p:nvSpPr>
          <p:cNvPr id="4" name="Slide Number Placeholder 3"/>
          <p:cNvSpPr>
            <a:spLocks noGrp="1"/>
          </p:cNvSpPr>
          <p:nvPr>
            <p:ph type="sldNum" sz="quarter" idx="5"/>
          </p:nvPr>
        </p:nvSpPr>
        <p:spPr/>
        <p:txBody>
          <a:bodyPr/>
          <a:lstStyle/>
          <a:p>
            <a:fld id="{EA1E0E1D-2DE7-ED47-8272-C1B96CC0AB10}" type="slidenum">
              <a:rPr lang="en-US" smtClean="0"/>
              <a:t>7</a:t>
            </a:fld>
            <a:endParaRPr lang="en-US"/>
          </a:p>
        </p:txBody>
      </p:sp>
    </p:spTree>
    <p:extLst>
      <p:ext uri="{BB962C8B-B14F-4D97-AF65-F5344CB8AC3E}">
        <p14:creationId xmlns:p14="http://schemas.microsoft.com/office/powerpoint/2010/main" val="4293059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 Notes: </a:t>
            </a:r>
          </a:p>
          <a:p>
            <a:pPr marL="342900" marR="0" lvl="0" indent="-342900">
              <a:lnSpc>
                <a:spcPct val="107000"/>
              </a:lnSpc>
              <a:spcBef>
                <a:spcPts val="0"/>
              </a:spcBef>
              <a:spcAft>
                <a:spcPts val="0"/>
              </a:spcAft>
              <a:buFont typeface="+mj-lt"/>
              <a:buAutoNum type="arabicPeriod"/>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Introduce this lesson about the Medicine Wheel. If your students have completed Lesson 1, they have already seen one version of the Medicine Wheel that included heart, mind, spirit and body in the four quadrants.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Ask students to brainstorm out loud with the class about other ideas that the four directions or four quadrants can represent. Invite them to think about things that are important in their lives and remind them that a Medicine Wheel represents something in a balanced and harmonious way.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A1E0E1D-2DE7-ED47-8272-C1B96CC0AB10}" type="slidenum">
              <a:rPr lang="en-US" smtClean="0"/>
              <a:t>8</a:t>
            </a:fld>
            <a:endParaRPr lang="en-US"/>
          </a:p>
        </p:txBody>
      </p:sp>
    </p:spTree>
    <p:extLst>
      <p:ext uri="{BB962C8B-B14F-4D97-AF65-F5344CB8AC3E}">
        <p14:creationId xmlns:p14="http://schemas.microsoft.com/office/powerpoint/2010/main" val="3406858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tx1"/>
                </a:solidFill>
                <a:effectLst/>
                <a:latin typeface="+mn-lt"/>
                <a:ea typeface="+mn-ea"/>
                <a:cs typeface="+mn-cs"/>
              </a:rPr>
              <a:t>Teacher Notes: </a:t>
            </a:r>
          </a:p>
          <a:p>
            <a:r>
              <a:rPr lang="en-US" sz="1200" dirty="0">
                <a:solidFill>
                  <a:srgbClr val="000000"/>
                </a:solidFill>
                <a:effectLst/>
                <a:latin typeface="Arial" panose="020B0604020202020204" pitchFamily="34" charset="0"/>
                <a:ea typeface="Calibri" panose="020F0502020204030204" pitchFamily="34" charset="0"/>
              </a:rPr>
              <a:t>Ensure that the students have Handout 3: </a:t>
            </a:r>
            <a:r>
              <a:rPr lang="en-US" sz="1200" dirty="0">
                <a:effectLst/>
                <a:latin typeface="Arial" panose="020B0604020202020204" pitchFamily="34" charset="0"/>
                <a:ea typeface="Calibri" panose="020F0502020204030204" pitchFamily="34" charset="0"/>
              </a:rPr>
              <a:t>Connecting the Four Directions. Ask students to read it to themselves while keeping in mind the image of the Medicine Wheel</a:t>
            </a:r>
            <a:endParaRPr lang="en-US" dirty="0"/>
          </a:p>
        </p:txBody>
      </p:sp>
      <p:sp>
        <p:nvSpPr>
          <p:cNvPr id="4" name="Slide Number Placeholder 3"/>
          <p:cNvSpPr>
            <a:spLocks noGrp="1"/>
          </p:cNvSpPr>
          <p:nvPr>
            <p:ph type="sldNum" sz="quarter" idx="5"/>
          </p:nvPr>
        </p:nvSpPr>
        <p:spPr/>
        <p:txBody>
          <a:bodyPr/>
          <a:lstStyle/>
          <a:p>
            <a:fld id="{EA1E0E1D-2DE7-ED47-8272-C1B96CC0AB10}" type="slidenum">
              <a:rPr lang="en-US" smtClean="0"/>
              <a:t>9</a:t>
            </a:fld>
            <a:endParaRPr lang="en-US"/>
          </a:p>
        </p:txBody>
      </p:sp>
    </p:spTree>
    <p:extLst>
      <p:ext uri="{BB962C8B-B14F-4D97-AF65-F5344CB8AC3E}">
        <p14:creationId xmlns:p14="http://schemas.microsoft.com/office/powerpoint/2010/main" val="4070430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 Notes: </a:t>
            </a:r>
          </a:p>
          <a:p>
            <a:pPr marL="342900" marR="0" lvl="0" indent="-342900">
              <a:lnSpc>
                <a:spcPct val="107000"/>
              </a:lnSpc>
              <a:spcBef>
                <a:spcPts val="0"/>
              </a:spcBef>
              <a:spcAft>
                <a:spcPts val="0"/>
              </a:spcAft>
              <a:buFont typeface="+mj-lt"/>
              <a:buAutoNum type="arabicPeriod"/>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After they have read the story in Handout 3, provide each student with their own bingo card that is included in Handout 4: Medicine Wheel Bingo.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Randomly call out an “activity” from the table in Handout 4 and ask the students to write the activity into the quadrant where they think it best belongs.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Continue to call out items from the table. Stop at a set time and invite students to share their “Medicine Wheel Bingo” card with the class.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Note: One of the purposes of this activity is to move students toward realizing many of the things we deal with or feel</a:t>
            </a:r>
            <a:r>
              <a:rPr lang="en-US" sz="1200" baseline="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can fall into multiple quadrants because things that take place in our lives affects us as a whole, and all quadrants of the Medicine Wheel are connected.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After the game has been played for some time, invite students to come up with their own “personal health activities” to add to the list.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1E0E1D-2DE7-ED47-8272-C1B96CC0AB10}" type="slidenum">
              <a:rPr lang="en-US" smtClean="0"/>
              <a:t>10</a:t>
            </a:fld>
            <a:endParaRPr lang="en-US"/>
          </a:p>
        </p:txBody>
      </p:sp>
    </p:spTree>
    <p:extLst>
      <p:ext uri="{BB962C8B-B14F-4D97-AF65-F5344CB8AC3E}">
        <p14:creationId xmlns:p14="http://schemas.microsoft.com/office/powerpoint/2010/main" val="41993249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217DD-14B1-FB40-8524-8FE4C7E92776}"/>
              </a:ext>
            </a:extLst>
          </p:cNvPr>
          <p:cNvSpPr>
            <a:spLocks noGrp="1"/>
          </p:cNvSpPr>
          <p:nvPr>
            <p:ph type="ctrTitle"/>
          </p:nvPr>
        </p:nvSpPr>
        <p:spPr>
          <a:xfrm>
            <a:off x="427511" y="406400"/>
            <a:ext cx="11329059" cy="1089891"/>
          </a:xfrm>
        </p:spPr>
        <p:txBody>
          <a:bodyPr anchor="b"/>
          <a:lstStyle>
            <a:lvl1pPr algn="l">
              <a:defRPr sz="6000" b="1" i="0">
                <a:solidFill>
                  <a:srgbClr val="D03939"/>
                </a:solidFill>
                <a:latin typeface="Omnes SemiBold" pitchFamily="2" charset="77"/>
              </a:defRPr>
            </a:lvl1pPr>
          </a:lstStyle>
          <a:p>
            <a:r>
              <a:rPr lang="en-US" dirty="0"/>
              <a:t>Click to edit Master title style</a:t>
            </a:r>
          </a:p>
        </p:txBody>
      </p:sp>
      <p:sp>
        <p:nvSpPr>
          <p:cNvPr id="3" name="Subtitle 2">
            <a:extLst>
              <a:ext uri="{FF2B5EF4-FFF2-40B4-BE49-F238E27FC236}">
                <a16:creationId xmlns:a16="http://schemas.microsoft.com/office/drawing/2014/main" id="{42251B75-9679-864E-B71A-F2A6037FC8BA}"/>
              </a:ext>
            </a:extLst>
          </p:cNvPr>
          <p:cNvSpPr>
            <a:spLocks noGrp="1"/>
          </p:cNvSpPr>
          <p:nvPr>
            <p:ph type="subTitle" idx="1"/>
          </p:nvPr>
        </p:nvSpPr>
        <p:spPr>
          <a:xfrm>
            <a:off x="427511" y="2010745"/>
            <a:ext cx="11329059" cy="1655762"/>
          </a:xfrm>
        </p:spPr>
        <p:txBody>
          <a:bodyPr>
            <a:normAutofit/>
          </a:bodyPr>
          <a:lstStyle>
            <a:lvl1pPr marL="0" indent="0" algn="l">
              <a:buNone/>
              <a:defRPr sz="3200" b="0" i="0">
                <a:latin typeface="Omnes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085929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4AC9313-7B3D-0E4B-8667-82A2BD75CDFC}"/>
              </a:ext>
            </a:extLst>
          </p:cNvPr>
          <p:cNvSpPr>
            <a:spLocks noGrp="1"/>
          </p:cNvSpPr>
          <p:nvPr>
            <p:ph sz="half" idx="2"/>
          </p:nvPr>
        </p:nvSpPr>
        <p:spPr>
          <a:xfrm>
            <a:off x="839789" y="2161309"/>
            <a:ext cx="4789116" cy="4061362"/>
          </a:xfrm>
        </p:spPr>
        <p:txBody>
          <a:bodyPr/>
          <a:lstStyle>
            <a:lvl1pPr>
              <a:defRPr sz="2400" b="0" i="0">
                <a:latin typeface="+mj-lt"/>
                <a:ea typeface="Roboto Light" panose="02000000000000000000" pitchFamily="2" charset="0"/>
              </a:defRPr>
            </a:lvl1pPr>
            <a:lvl2pPr>
              <a:defRPr sz="2000" b="0" i="0">
                <a:latin typeface="+mj-lt"/>
                <a:ea typeface="Roboto Light" panose="02000000000000000000" pitchFamily="2" charset="0"/>
              </a:defRPr>
            </a:lvl2pPr>
            <a:lvl3pPr>
              <a:defRPr sz="1800" b="0" i="0">
                <a:latin typeface="+mj-lt"/>
                <a:ea typeface="Roboto Light" panose="02000000000000000000" pitchFamily="2" charset="0"/>
              </a:defRPr>
            </a:lvl3pPr>
            <a:lvl4pPr>
              <a:defRPr sz="1600" b="0" i="0">
                <a:latin typeface="+mj-lt"/>
                <a:ea typeface="Roboto Light" panose="02000000000000000000" pitchFamily="2" charset="0"/>
              </a:defRPr>
            </a:lvl4pPr>
            <a:lvl5pPr>
              <a:defRPr sz="1600" b="0" i="0">
                <a:latin typeface="+mj-lt"/>
                <a:ea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a:extLst>
              <a:ext uri="{FF2B5EF4-FFF2-40B4-BE49-F238E27FC236}">
                <a16:creationId xmlns:a16="http://schemas.microsoft.com/office/drawing/2014/main" id="{A0F0192B-C5B7-5E40-9715-1EF7EA503D52}"/>
              </a:ext>
            </a:extLst>
          </p:cNvPr>
          <p:cNvSpPr>
            <a:spLocks noGrp="1"/>
          </p:cNvSpPr>
          <p:nvPr>
            <p:ph sz="half" idx="10"/>
          </p:nvPr>
        </p:nvSpPr>
        <p:spPr>
          <a:xfrm>
            <a:off x="6451660" y="2161308"/>
            <a:ext cx="4789116" cy="3705101"/>
          </a:xfrm>
        </p:spPr>
        <p:txBody>
          <a:bodyPr/>
          <a:lstStyle>
            <a:lvl1pPr>
              <a:defRPr sz="2400" b="0" i="0">
                <a:solidFill>
                  <a:srgbClr val="D03939"/>
                </a:solidFill>
                <a:latin typeface="+mj-lt"/>
                <a:ea typeface="Roboto Light" panose="02000000000000000000" pitchFamily="2" charset="0"/>
              </a:defRPr>
            </a:lvl1pPr>
            <a:lvl2pPr>
              <a:defRPr sz="2000" b="0" i="0">
                <a:solidFill>
                  <a:srgbClr val="D03939"/>
                </a:solidFill>
                <a:latin typeface="+mj-lt"/>
                <a:ea typeface="Roboto Light" panose="02000000000000000000" pitchFamily="2" charset="0"/>
              </a:defRPr>
            </a:lvl2pPr>
            <a:lvl3pPr>
              <a:defRPr sz="1800" b="0" i="0">
                <a:solidFill>
                  <a:srgbClr val="D03939"/>
                </a:solidFill>
                <a:latin typeface="+mj-lt"/>
                <a:ea typeface="Roboto Light" panose="02000000000000000000" pitchFamily="2" charset="0"/>
              </a:defRPr>
            </a:lvl3pPr>
            <a:lvl4pPr>
              <a:defRPr sz="1600" b="0" i="0">
                <a:solidFill>
                  <a:srgbClr val="D03939"/>
                </a:solidFill>
                <a:latin typeface="+mj-lt"/>
                <a:ea typeface="Roboto Light" panose="02000000000000000000" pitchFamily="2" charset="0"/>
              </a:defRPr>
            </a:lvl4pPr>
            <a:lvl5pPr>
              <a:defRPr sz="1600" b="0" i="0">
                <a:solidFill>
                  <a:srgbClr val="D03939"/>
                </a:solidFill>
                <a:latin typeface="+mj-lt"/>
                <a:ea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a:extLst>
              <a:ext uri="{FF2B5EF4-FFF2-40B4-BE49-F238E27FC236}">
                <a16:creationId xmlns:a16="http://schemas.microsoft.com/office/drawing/2014/main" id="{9D3E7996-C6E7-034E-B9AE-555B489335AA}"/>
              </a:ext>
            </a:extLst>
          </p:cNvPr>
          <p:cNvSpPr>
            <a:spLocks noGrp="1"/>
          </p:cNvSpPr>
          <p:nvPr>
            <p:ph type="title"/>
          </p:nvPr>
        </p:nvSpPr>
        <p:spPr>
          <a:xfrm>
            <a:off x="838200" y="570016"/>
            <a:ext cx="10515600" cy="1120672"/>
          </a:xfrm>
        </p:spPr>
        <p:txBody>
          <a:bodyPr>
            <a:normAutofit/>
          </a:bodyPr>
          <a:lstStyle>
            <a:lvl1pPr>
              <a:defRPr sz="4000" b="1" i="0">
                <a:solidFill>
                  <a:schemeClr val="bg1"/>
                </a:solidFill>
                <a:latin typeface="+mn-lt"/>
              </a:defRPr>
            </a:lvl1pPr>
          </a:lstStyle>
          <a:p>
            <a:r>
              <a:rPr lang="en-US" dirty="0"/>
              <a:t>Click to edit Master title style</a:t>
            </a:r>
          </a:p>
        </p:txBody>
      </p:sp>
    </p:spTree>
    <p:extLst>
      <p:ext uri="{BB962C8B-B14F-4D97-AF65-F5344CB8AC3E}">
        <p14:creationId xmlns:p14="http://schemas.microsoft.com/office/powerpoint/2010/main" val="1447558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4AC9313-7B3D-0E4B-8667-82A2BD75CDFC}"/>
              </a:ext>
            </a:extLst>
          </p:cNvPr>
          <p:cNvSpPr>
            <a:spLocks noGrp="1"/>
          </p:cNvSpPr>
          <p:nvPr>
            <p:ph sz="half" idx="2"/>
          </p:nvPr>
        </p:nvSpPr>
        <p:spPr>
          <a:xfrm>
            <a:off x="839789" y="2826326"/>
            <a:ext cx="4789116" cy="3396344"/>
          </a:xfrm>
        </p:spPr>
        <p:txBody>
          <a:bodyPr/>
          <a:lstStyle>
            <a:lvl1pPr>
              <a:defRPr sz="2400" b="0" i="0">
                <a:latin typeface="+mj-lt"/>
                <a:ea typeface="Roboto Light" panose="02000000000000000000" pitchFamily="2" charset="0"/>
              </a:defRPr>
            </a:lvl1pPr>
            <a:lvl2pPr>
              <a:defRPr sz="2000" b="0" i="0">
                <a:latin typeface="+mj-lt"/>
                <a:ea typeface="Roboto Light" panose="02000000000000000000" pitchFamily="2" charset="0"/>
              </a:defRPr>
            </a:lvl2pPr>
            <a:lvl3pPr>
              <a:defRPr sz="1800" b="0" i="0">
                <a:latin typeface="+mj-lt"/>
                <a:ea typeface="Roboto Light" panose="02000000000000000000" pitchFamily="2" charset="0"/>
              </a:defRPr>
            </a:lvl3pPr>
            <a:lvl4pPr>
              <a:defRPr sz="1600" b="0" i="0">
                <a:latin typeface="+mj-lt"/>
                <a:ea typeface="Roboto Light" panose="02000000000000000000" pitchFamily="2" charset="0"/>
              </a:defRPr>
            </a:lvl4pPr>
            <a:lvl5pPr>
              <a:defRPr sz="1600" b="0" i="0">
                <a:latin typeface="+mj-lt"/>
                <a:ea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a:extLst>
              <a:ext uri="{FF2B5EF4-FFF2-40B4-BE49-F238E27FC236}">
                <a16:creationId xmlns:a16="http://schemas.microsoft.com/office/drawing/2014/main" id="{A0F0192B-C5B7-5E40-9715-1EF7EA503D52}"/>
              </a:ext>
            </a:extLst>
          </p:cNvPr>
          <p:cNvSpPr>
            <a:spLocks noGrp="1"/>
          </p:cNvSpPr>
          <p:nvPr>
            <p:ph sz="half" idx="10"/>
          </p:nvPr>
        </p:nvSpPr>
        <p:spPr>
          <a:xfrm>
            <a:off x="6451660" y="3193773"/>
            <a:ext cx="4789116" cy="2672635"/>
          </a:xfrm>
        </p:spPr>
        <p:txBody>
          <a:bodyPr/>
          <a:lstStyle>
            <a:lvl1pPr>
              <a:defRPr sz="2400" b="0" i="0">
                <a:solidFill>
                  <a:srgbClr val="D03939"/>
                </a:solidFill>
                <a:latin typeface="+mj-lt"/>
                <a:ea typeface="Roboto Light" panose="02000000000000000000" pitchFamily="2" charset="0"/>
              </a:defRPr>
            </a:lvl1pPr>
            <a:lvl2pPr>
              <a:defRPr sz="2000" b="0" i="0">
                <a:solidFill>
                  <a:srgbClr val="D03939"/>
                </a:solidFill>
                <a:latin typeface="+mj-lt"/>
                <a:ea typeface="Roboto Light" panose="02000000000000000000" pitchFamily="2" charset="0"/>
              </a:defRPr>
            </a:lvl2pPr>
            <a:lvl3pPr>
              <a:defRPr sz="1800" b="0" i="0">
                <a:solidFill>
                  <a:srgbClr val="D03939"/>
                </a:solidFill>
                <a:latin typeface="+mj-lt"/>
                <a:ea typeface="Roboto Light" panose="02000000000000000000" pitchFamily="2" charset="0"/>
              </a:defRPr>
            </a:lvl3pPr>
            <a:lvl4pPr>
              <a:defRPr sz="1600" b="0" i="0">
                <a:solidFill>
                  <a:srgbClr val="D03939"/>
                </a:solidFill>
                <a:latin typeface="+mj-lt"/>
                <a:ea typeface="Roboto Light" panose="02000000000000000000" pitchFamily="2" charset="0"/>
              </a:defRPr>
            </a:lvl4pPr>
            <a:lvl5pPr>
              <a:defRPr sz="1600" b="0" i="0">
                <a:solidFill>
                  <a:srgbClr val="D03939"/>
                </a:solidFill>
                <a:latin typeface="+mj-lt"/>
                <a:ea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E417C402-7FC3-6449-97FE-1CE719742B6B}"/>
              </a:ext>
            </a:extLst>
          </p:cNvPr>
          <p:cNvSpPr>
            <a:spLocks noGrp="1"/>
          </p:cNvSpPr>
          <p:nvPr>
            <p:ph type="title"/>
          </p:nvPr>
        </p:nvSpPr>
        <p:spPr>
          <a:xfrm>
            <a:off x="838200" y="498766"/>
            <a:ext cx="10515600" cy="653139"/>
          </a:xfrm>
        </p:spPr>
        <p:txBody>
          <a:bodyPr>
            <a:normAutofit/>
          </a:bodyPr>
          <a:lstStyle>
            <a:lvl1pPr>
              <a:defRPr sz="3200" b="0" i="0">
                <a:solidFill>
                  <a:schemeClr val="bg1"/>
                </a:solidFill>
                <a:latin typeface="+mn-lt"/>
              </a:defRPr>
            </a:lvl1pPr>
          </a:lstStyle>
          <a:p>
            <a:r>
              <a:rPr lang="en-US" dirty="0"/>
              <a:t>Click to edit</a:t>
            </a:r>
          </a:p>
        </p:txBody>
      </p:sp>
      <p:sp>
        <p:nvSpPr>
          <p:cNvPr id="13" name="Text Placeholder 12">
            <a:extLst>
              <a:ext uri="{FF2B5EF4-FFF2-40B4-BE49-F238E27FC236}">
                <a16:creationId xmlns:a16="http://schemas.microsoft.com/office/drawing/2014/main" id="{0A9356B3-527C-E843-A79B-E25BBFADBCA6}"/>
              </a:ext>
            </a:extLst>
          </p:cNvPr>
          <p:cNvSpPr>
            <a:spLocks noGrp="1"/>
          </p:cNvSpPr>
          <p:nvPr>
            <p:ph type="body" sz="quarter" idx="11" hasCustomPrompt="1"/>
          </p:nvPr>
        </p:nvSpPr>
        <p:spPr>
          <a:xfrm>
            <a:off x="838200" y="1547116"/>
            <a:ext cx="10515600" cy="825023"/>
          </a:xfrm>
        </p:spPr>
        <p:txBody>
          <a:bodyPr>
            <a:normAutofit/>
          </a:bodyPr>
          <a:lstStyle>
            <a:lvl1pPr marL="0" indent="0">
              <a:buNone/>
              <a:defRPr sz="4000" b="1" i="0">
                <a:solidFill>
                  <a:schemeClr val="bg1"/>
                </a:solidFill>
                <a:latin typeface="+mn-lt"/>
              </a:defRPr>
            </a:lvl1pPr>
            <a:lvl2pPr marL="457200" indent="0">
              <a:buNone/>
              <a:defRPr/>
            </a:lvl2pPr>
          </a:lstStyle>
          <a:p>
            <a:pPr lvl="0"/>
            <a:r>
              <a:rPr lang="en-US" dirty="0"/>
              <a:t>Click to edit Master title style</a:t>
            </a:r>
          </a:p>
        </p:txBody>
      </p:sp>
    </p:spTree>
    <p:extLst>
      <p:ext uri="{BB962C8B-B14F-4D97-AF65-F5344CB8AC3E}">
        <p14:creationId xmlns:p14="http://schemas.microsoft.com/office/powerpoint/2010/main" val="1784387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4AC9313-7B3D-0E4B-8667-82A2BD75CDFC}"/>
              </a:ext>
            </a:extLst>
          </p:cNvPr>
          <p:cNvSpPr>
            <a:spLocks noGrp="1"/>
          </p:cNvSpPr>
          <p:nvPr>
            <p:ph sz="half" idx="2"/>
          </p:nvPr>
        </p:nvSpPr>
        <p:spPr>
          <a:xfrm>
            <a:off x="839789" y="1815549"/>
            <a:ext cx="4789116" cy="4407122"/>
          </a:xfrm>
        </p:spPr>
        <p:txBody>
          <a:bodyPr/>
          <a:lstStyle>
            <a:lvl1pPr>
              <a:defRPr sz="2400" b="0" i="0">
                <a:latin typeface="+mj-lt"/>
                <a:ea typeface="Roboto Light" panose="02000000000000000000" pitchFamily="2" charset="0"/>
              </a:defRPr>
            </a:lvl1pPr>
            <a:lvl2pPr>
              <a:defRPr sz="2000" b="0" i="0">
                <a:latin typeface="+mj-lt"/>
                <a:ea typeface="Roboto Light" panose="02000000000000000000" pitchFamily="2" charset="0"/>
              </a:defRPr>
            </a:lvl2pPr>
            <a:lvl3pPr>
              <a:defRPr sz="1800" b="0" i="0">
                <a:latin typeface="+mj-lt"/>
                <a:ea typeface="Roboto Light" panose="02000000000000000000" pitchFamily="2" charset="0"/>
              </a:defRPr>
            </a:lvl3pPr>
            <a:lvl4pPr>
              <a:defRPr sz="1600" b="0" i="0">
                <a:latin typeface="+mj-lt"/>
                <a:ea typeface="Roboto Light" panose="02000000000000000000" pitchFamily="2" charset="0"/>
              </a:defRPr>
            </a:lvl4pPr>
            <a:lvl5pPr>
              <a:defRPr sz="1600" b="0" i="0">
                <a:latin typeface="+mj-lt"/>
                <a:ea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a:extLst>
              <a:ext uri="{FF2B5EF4-FFF2-40B4-BE49-F238E27FC236}">
                <a16:creationId xmlns:a16="http://schemas.microsoft.com/office/drawing/2014/main" id="{A0F0192B-C5B7-5E40-9715-1EF7EA503D52}"/>
              </a:ext>
            </a:extLst>
          </p:cNvPr>
          <p:cNvSpPr>
            <a:spLocks noGrp="1"/>
          </p:cNvSpPr>
          <p:nvPr>
            <p:ph sz="half" idx="10"/>
          </p:nvPr>
        </p:nvSpPr>
        <p:spPr>
          <a:xfrm>
            <a:off x="6451660" y="2161308"/>
            <a:ext cx="4789116" cy="3705101"/>
          </a:xfrm>
        </p:spPr>
        <p:txBody>
          <a:bodyPr/>
          <a:lstStyle>
            <a:lvl1pPr>
              <a:defRPr sz="2400" b="0" i="0">
                <a:solidFill>
                  <a:srgbClr val="D03939"/>
                </a:solidFill>
                <a:latin typeface="+mj-lt"/>
                <a:ea typeface="Roboto Light" panose="02000000000000000000" pitchFamily="2" charset="0"/>
              </a:defRPr>
            </a:lvl1pPr>
            <a:lvl2pPr>
              <a:defRPr sz="2000" b="0" i="0">
                <a:solidFill>
                  <a:srgbClr val="D03939"/>
                </a:solidFill>
                <a:latin typeface="+mj-lt"/>
                <a:ea typeface="Roboto Light" panose="02000000000000000000" pitchFamily="2" charset="0"/>
              </a:defRPr>
            </a:lvl2pPr>
            <a:lvl3pPr>
              <a:defRPr sz="1800" b="0" i="0">
                <a:solidFill>
                  <a:srgbClr val="D03939"/>
                </a:solidFill>
                <a:latin typeface="+mj-lt"/>
                <a:ea typeface="Roboto Light" panose="02000000000000000000" pitchFamily="2" charset="0"/>
              </a:defRPr>
            </a:lvl3pPr>
            <a:lvl4pPr>
              <a:defRPr sz="1600" b="0" i="0">
                <a:solidFill>
                  <a:srgbClr val="D03939"/>
                </a:solidFill>
                <a:latin typeface="+mj-lt"/>
                <a:ea typeface="Roboto Light" panose="02000000000000000000" pitchFamily="2" charset="0"/>
              </a:defRPr>
            </a:lvl4pPr>
            <a:lvl5pPr>
              <a:defRPr sz="1600" b="0" i="0">
                <a:solidFill>
                  <a:srgbClr val="D03939"/>
                </a:solidFill>
                <a:latin typeface="+mj-lt"/>
                <a:ea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a:extLst>
              <a:ext uri="{FF2B5EF4-FFF2-40B4-BE49-F238E27FC236}">
                <a16:creationId xmlns:a16="http://schemas.microsoft.com/office/drawing/2014/main" id="{9D3E7996-C6E7-034E-B9AE-555B489335AA}"/>
              </a:ext>
            </a:extLst>
          </p:cNvPr>
          <p:cNvSpPr>
            <a:spLocks noGrp="1"/>
          </p:cNvSpPr>
          <p:nvPr>
            <p:ph type="title"/>
          </p:nvPr>
        </p:nvSpPr>
        <p:spPr>
          <a:xfrm>
            <a:off x="838200" y="570016"/>
            <a:ext cx="10515600" cy="887723"/>
          </a:xfrm>
        </p:spPr>
        <p:txBody>
          <a:bodyPr>
            <a:normAutofit/>
          </a:bodyPr>
          <a:lstStyle>
            <a:lvl1pPr>
              <a:defRPr sz="4000" b="1" i="0">
                <a:solidFill>
                  <a:srgbClr val="D03939"/>
                </a:solidFill>
                <a:latin typeface="+mn-lt"/>
              </a:defRPr>
            </a:lvl1pPr>
          </a:lstStyle>
          <a:p>
            <a:r>
              <a:rPr lang="en-US" dirty="0"/>
              <a:t>Click to edit Master title style</a:t>
            </a:r>
          </a:p>
        </p:txBody>
      </p:sp>
    </p:spTree>
    <p:extLst>
      <p:ext uri="{BB962C8B-B14F-4D97-AF65-F5344CB8AC3E}">
        <p14:creationId xmlns:p14="http://schemas.microsoft.com/office/powerpoint/2010/main" val="1021422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5C7BABC-37AB-844C-87F2-FE545736FBE7}"/>
              </a:ext>
            </a:extLst>
          </p:cNvPr>
          <p:cNvSpPr txBox="1">
            <a:spLocks/>
          </p:cNvSpPr>
          <p:nvPr userDrawn="1"/>
        </p:nvSpPr>
        <p:spPr>
          <a:xfrm>
            <a:off x="1009403" y="2933205"/>
            <a:ext cx="10105901" cy="27907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rgbClr val="D03939"/>
                </a:solidFill>
                <a:latin typeface="Omnes Medium" pitchFamily="2" charset="77"/>
                <a:ea typeface="+mj-ea"/>
                <a:cs typeface="+mj-cs"/>
              </a:defRPr>
            </a:lvl1pPr>
          </a:lstStyle>
          <a:p>
            <a:r>
              <a:rPr lang="en-US" sz="2400" b="0" i="0" dirty="0">
                <a:latin typeface="+mj-lt"/>
              </a:rPr>
              <a:t>Click to edit Master title style</a:t>
            </a:r>
          </a:p>
        </p:txBody>
      </p:sp>
      <p:sp>
        <p:nvSpPr>
          <p:cNvPr id="6" name="Title 1">
            <a:extLst>
              <a:ext uri="{FF2B5EF4-FFF2-40B4-BE49-F238E27FC236}">
                <a16:creationId xmlns:a16="http://schemas.microsoft.com/office/drawing/2014/main" id="{DFD0A534-47FE-7A4D-8E06-F65FE451B640}"/>
              </a:ext>
            </a:extLst>
          </p:cNvPr>
          <p:cNvSpPr>
            <a:spLocks noGrp="1"/>
          </p:cNvSpPr>
          <p:nvPr>
            <p:ph type="title"/>
          </p:nvPr>
        </p:nvSpPr>
        <p:spPr>
          <a:xfrm>
            <a:off x="838200" y="570016"/>
            <a:ext cx="10515600" cy="1120672"/>
          </a:xfrm>
        </p:spPr>
        <p:txBody>
          <a:bodyPr>
            <a:normAutofit/>
          </a:bodyPr>
          <a:lstStyle>
            <a:lvl1pPr>
              <a:defRPr sz="4000" b="1" i="0">
                <a:solidFill>
                  <a:schemeClr val="bg1"/>
                </a:solidFill>
                <a:latin typeface="+mn-lt"/>
              </a:defRPr>
            </a:lvl1pPr>
          </a:lstStyle>
          <a:p>
            <a:r>
              <a:rPr lang="en-US" dirty="0"/>
              <a:t>Click to edit Master title style</a:t>
            </a:r>
          </a:p>
        </p:txBody>
      </p:sp>
    </p:spTree>
    <p:extLst>
      <p:ext uri="{BB962C8B-B14F-4D97-AF65-F5344CB8AC3E}">
        <p14:creationId xmlns:p14="http://schemas.microsoft.com/office/powerpoint/2010/main" val="3475545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05649-B7EA-E54B-BCAD-AF1C721073F9}"/>
              </a:ext>
            </a:extLst>
          </p:cNvPr>
          <p:cNvSpPr>
            <a:spLocks noGrp="1"/>
          </p:cNvSpPr>
          <p:nvPr>
            <p:ph type="title"/>
          </p:nvPr>
        </p:nvSpPr>
        <p:spPr>
          <a:xfrm>
            <a:off x="838200" y="570016"/>
            <a:ext cx="10515600" cy="1120672"/>
          </a:xfrm>
        </p:spPr>
        <p:txBody>
          <a:bodyPr>
            <a:normAutofit/>
          </a:bodyPr>
          <a:lstStyle>
            <a:lvl1pPr>
              <a:defRPr sz="4000" b="1" i="0">
                <a:solidFill>
                  <a:schemeClr val="bg1"/>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6DD332B4-6214-8B43-8959-3BF3CAEF26BE}"/>
              </a:ext>
            </a:extLst>
          </p:cNvPr>
          <p:cNvSpPr>
            <a:spLocks noGrp="1"/>
          </p:cNvSpPr>
          <p:nvPr>
            <p:ph idx="1"/>
          </p:nvPr>
        </p:nvSpPr>
        <p:spPr>
          <a:xfrm>
            <a:off x="838200" y="2054431"/>
            <a:ext cx="10515600" cy="4122532"/>
          </a:xfrm>
        </p:spPr>
        <p:txBody>
          <a:bodyPr/>
          <a:lstStyle>
            <a:lvl1pPr>
              <a:defRPr sz="2400" b="0" i="0">
                <a:latin typeface="+mj-lt"/>
                <a:ea typeface="Roboto Light" panose="02000000000000000000" pitchFamily="2" charset="0"/>
              </a:defRPr>
            </a:lvl1pPr>
            <a:lvl2pPr>
              <a:defRPr sz="2000" b="0" i="0">
                <a:latin typeface="+mj-lt"/>
                <a:ea typeface="Roboto Light" panose="02000000000000000000" pitchFamily="2" charset="0"/>
              </a:defRPr>
            </a:lvl2pPr>
            <a:lvl3pPr>
              <a:defRPr sz="1800" b="0" i="0">
                <a:latin typeface="+mj-lt"/>
                <a:ea typeface="Roboto Light" panose="02000000000000000000" pitchFamily="2" charset="0"/>
              </a:defRPr>
            </a:lvl3pPr>
            <a:lvl4pPr>
              <a:defRPr sz="1600" b="0" i="0">
                <a:latin typeface="+mj-lt"/>
                <a:ea typeface="Roboto Light" panose="02000000000000000000" pitchFamily="2" charset="0"/>
              </a:defRPr>
            </a:lvl4pPr>
            <a:lvl5pPr>
              <a:defRPr sz="1600" b="0" i="0">
                <a:latin typeface="+mj-lt"/>
                <a:ea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9752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ECAF144-EE6B-344A-91C5-8160CAF963CC}"/>
              </a:ext>
            </a:extLst>
          </p:cNvPr>
          <p:cNvSpPr>
            <a:spLocks noGrp="1"/>
          </p:cNvSpPr>
          <p:nvPr>
            <p:ph type="title"/>
          </p:nvPr>
        </p:nvSpPr>
        <p:spPr>
          <a:xfrm>
            <a:off x="838200" y="498766"/>
            <a:ext cx="10515600" cy="653139"/>
          </a:xfrm>
        </p:spPr>
        <p:txBody>
          <a:bodyPr>
            <a:normAutofit/>
          </a:bodyPr>
          <a:lstStyle>
            <a:lvl1pPr>
              <a:defRPr sz="3200" b="0" i="0">
                <a:solidFill>
                  <a:schemeClr val="bg1"/>
                </a:solidFill>
                <a:latin typeface="+mn-lt"/>
              </a:defRPr>
            </a:lvl1pPr>
          </a:lstStyle>
          <a:p>
            <a:r>
              <a:rPr lang="en-US" dirty="0"/>
              <a:t>Click to edit</a:t>
            </a:r>
          </a:p>
        </p:txBody>
      </p:sp>
      <p:sp>
        <p:nvSpPr>
          <p:cNvPr id="9" name="Content Placeholder 2">
            <a:extLst>
              <a:ext uri="{FF2B5EF4-FFF2-40B4-BE49-F238E27FC236}">
                <a16:creationId xmlns:a16="http://schemas.microsoft.com/office/drawing/2014/main" id="{EE8D9314-4816-D244-9655-75951F368C99}"/>
              </a:ext>
            </a:extLst>
          </p:cNvPr>
          <p:cNvSpPr>
            <a:spLocks noGrp="1"/>
          </p:cNvSpPr>
          <p:nvPr>
            <p:ph idx="1"/>
          </p:nvPr>
        </p:nvSpPr>
        <p:spPr>
          <a:xfrm>
            <a:off x="838200" y="2873829"/>
            <a:ext cx="10515600" cy="3303133"/>
          </a:xfrm>
        </p:spPr>
        <p:txBody>
          <a:bodyPr/>
          <a:lstStyle>
            <a:lvl1pPr>
              <a:defRPr sz="2400" b="0" i="0">
                <a:latin typeface="+mj-lt"/>
                <a:ea typeface="Roboto Light" panose="02000000000000000000" pitchFamily="2" charset="0"/>
              </a:defRPr>
            </a:lvl1pPr>
            <a:lvl2pPr>
              <a:defRPr sz="2000" b="0" i="0">
                <a:latin typeface="+mj-lt"/>
                <a:ea typeface="Roboto Light" panose="02000000000000000000" pitchFamily="2" charset="0"/>
              </a:defRPr>
            </a:lvl2pPr>
            <a:lvl3pPr>
              <a:defRPr sz="1800" b="0" i="0">
                <a:latin typeface="+mj-lt"/>
                <a:ea typeface="Roboto Light" panose="02000000000000000000" pitchFamily="2" charset="0"/>
              </a:defRPr>
            </a:lvl3pPr>
            <a:lvl4pPr>
              <a:defRPr sz="1600" b="0" i="0">
                <a:latin typeface="+mj-lt"/>
                <a:ea typeface="Roboto Light" panose="02000000000000000000" pitchFamily="2" charset="0"/>
              </a:defRPr>
            </a:lvl4pPr>
            <a:lvl5pPr>
              <a:defRPr sz="1600" b="0" i="0">
                <a:latin typeface="+mj-lt"/>
                <a:ea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a:extLst>
              <a:ext uri="{FF2B5EF4-FFF2-40B4-BE49-F238E27FC236}">
                <a16:creationId xmlns:a16="http://schemas.microsoft.com/office/drawing/2014/main" id="{02A6A761-AF67-6E40-9C5E-D310A569803C}"/>
              </a:ext>
            </a:extLst>
          </p:cNvPr>
          <p:cNvSpPr>
            <a:spLocks noGrp="1"/>
          </p:cNvSpPr>
          <p:nvPr>
            <p:ph type="body" sz="quarter" idx="10" hasCustomPrompt="1"/>
          </p:nvPr>
        </p:nvSpPr>
        <p:spPr>
          <a:xfrm>
            <a:off x="838200" y="1547116"/>
            <a:ext cx="10515600" cy="825023"/>
          </a:xfrm>
        </p:spPr>
        <p:txBody>
          <a:bodyPr>
            <a:normAutofit/>
          </a:bodyPr>
          <a:lstStyle>
            <a:lvl1pPr marL="0" indent="0">
              <a:buNone/>
              <a:defRPr sz="4000" b="1" i="0">
                <a:solidFill>
                  <a:schemeClr val="bg1"/>
                </a:solidFill>
                <a:latin typeface="+mn-lt"/>
              </a:defRPr>
            </a:lvl1pPr>
            <a:lvl2pPr marL="457200" indent="0">
              <a:buNone/>
              <a:defRPr/>
            </a:lvl2pPr>
          </a:lstStyle>
          <a:p>
            <a:pPr lvl="0"/>
            <a:r>
              <a:rPr lang="en-US" dirty="0"/>
              <a:t>Click to edit Master title style</a:t>
            </a:r>
          </a:p>
        </p:txBody>
      </p:sp>
    </p:spTree>
    <p:extLst>
      <p:ext uri="{BB962C8B-B14F-4D97-AF65-F5344CB8AC3E}">
        <p14:creationId xmlns:p14="http://schemas.microsoft.com/office/powerpoint/2010/main" val="1408942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ECAF144-EE6B-344A-91C5-8160CAF963CC}"/>
              </a:ext>
            </a:extLst>
          </p:cNvPr>
          <p:cNvSpPr>
            <a:spLocks noGrp="1"/>
          </p:cNvSpPr>
          <p:nvPr>
            <p:ph type="title"/>
          </p:nvPr>
        </p:nvSpPr>
        <p:spPr>
          <a:xfrm>
            <a:off x="838200" y="498766"/>
            <a:ext cx="10515600" cy="653139"/>
          </a:xfrm>
        </p:spPr>
        <p:txBody>
          <a:bodyPr>
            <a:normAutofit/>
          </a:bodyPr>
          <a:lstStyle>
            <a:lvl1pPr>
              <a:defRPr sz="3200" b="0" i="0">
                <a:solidFill>
                  <a:schemeClr val="bg1"/>
                </a:solidFill>
                <a:latin typeface="+mn-lt"/>
              </a:defRPr>
            </a:lvl1pPr>
          </a:lstStyle>
          <a:p>
            <a:r>
              <a:rPr lang="en-US" dirty="0"/>
              <a:t>Click to edit</a:t>
            </a:r>
          </a:p>
        </p:txBody>
      </p:sp>
      <p:sp>
        <p:nvSpPr>
          <p:cNvPr id="9" name="Content Placeholder 2">
            <a:extLst>
              <a:ext uri="{FF2B5EF4-FFF2-40B4-BE49-F238E27FC236}">
                <a16:creationId xmlns:a16="http://schemas.microsoft.com/office/drawing/2014/main" id="{EE8D9314-4816-D244-9655-75951F368C99}"/>
              </a:ext>
            </a:extLst>
          </p:cNvPr>
          <p:cNvSpPr>
            <a:spLocks noGrp="1"/>
          </p:cNvSpPr>
          <p:nvPr>
            <p:ph idx="1"/>
          </p:nvPr>
        </p:nvSpPr>
        <p:spPr>
          <a:xfrm>
            <a:off x="838200" y="3429000"/>
            <a:ext cx="10515600" cy="2747962"/>
          </a:xfrm>
        </p:spPr>
        <p:txBody>
          <a:bodyPr/>
          <a:lstStyle>
            <a:lvl1pPr>
              <a:defRPr sz="2400" b="0" i="0">
                <a:latin typeface="+mj-lt"/>
                <a:ea typeface="Roboto Light" panose="02000000000000000000" pitchFamily="2" charset="0"/>
              </a:defRPr>
            </a:lvl1pPr>
            <a:lvl2pPr>
              <a:defRPr sz="2000" b="0" i="0">
                <a:latin typeface="+mj-lt"/>
                <a:ea typeface="Roboto Light" panose="02000000000000000000" pitchFamily="2" charset="0"/>
              </a:defRPr>
            </a:lvl2pPr>
            <a:lvl3pPr>
              <a:defRPr sz="1800" b="0" i="0">
                <a:latin typeface="+mj-lt"/>
                <a:ea typeface="Roboto Light" panose="02000000000000000000" pitchFamily="2" charset="0"/>
              </a:defRPr>
            </a:lvl3pPr>
            <a:lvl4pPr>
              <a:defRPr sz="1600" b="0" i="0">
                <a:latin typeface="+mj-lt"/>
                <a:ea typeface="Roboto Light" panose="02000000000000000000" pitchFamily="2" charset="0"/>
              </a:defRPr>
            </a:lvl4pPr>
            <a:lvl5pPr>
              <a:defRPr sz="1600" b="0" i="0">
                <a:latin typeface="+mj-lt"/>
                <a:ea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a:extLst>
              <a:ext uri="{FF2B5EF4-FFF2-40B4-BE49-F238E27FC236}">
                <a16:creationId xmlns:a16="http://schemas.microsoft.com/office/drawing/2014/main" id="{02A6A761-AF67-6E40-9C5E-D310A569803C}"/>
              </a:ext>
            </a:extLst>
          </p:cNvPr>
          <p:cNvSpPr>
            <a:spLocks noGrp="1"/>
          </p:cNvSpPr>
          <p:nvPr>
            <p:ph type="body" sz="quarter" idx="10" hasCustomPrompt="1"/>
          </p:nvPr>
        </p:nvSpPr>
        <p:spPr>
          <a:xfrm>
            <a:off x="838200" y="1547116"/>
            <a:ext cx="10515600" cy="1291618"/>
          </a:xfrm>
        </p:spPr>
        <p:txBody>
          <a:bodyPr>
            <a:normAutofit/>
          </a:bodyPr>
          <a:lstStyle>
            <a:lvl1pPr marL="0" indent="0">
              <a:buNone/>
              <a:defRPr sz="4000" b="1" i="0">
                <a:solidFill>
                  <a:schemeClr val="bg1"/>
                </a:solidFill>
                <a:latin typeface="+mn-lt"/>
              </a:defRPr>
            </a:lvl1pPr>
            <a:lvl2pPr marL="457200" indent="0">
              <a:buNone/>
              <a:defRPr/>
            </a:lvl2pPr>
          </a:lstStyle>
          <a:p>
            <a:pPr lvl="0"/>
            <a:r>
              <a:rPr lang="en-US" dirty="0"/>
              <a:t>Click to edit Master title style</a:t>
            </a:r>
          </a:p>
        </p:txBody>
      </p:sp>
    </p:spTree>
    <p:extLst>
      <p:ext uri="{BB962C8B-B14F-4D97-AF65-F5344CB8AC3E}">
        <p14:creationId xmlns:p14="http://schemas.microsoft.com/office/powerpoint/2010/main" val="2780018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FEDC2-661E-AD42-891F-D0B741545454}"/>
              </a:ext>
            </a:extLst>
          </p:cNvPr>
          <p:cNvSpPr>
            <a:spLocks noGrp="1"/>
          </p:cNvSpPr>
          <p:nvPr>
            <p:ph type="title"/>
          </p:nvPr>
        </p:nvSpPr>
        <p:spPr>
          <a:xfrm>
            <a:off x="1620982" y="1588283"/>
            <a:ext cx="9019309" cy="3648735"/>
          </a:xfrm>
        </p:spPr>
        <p:txBody>
          <a:bodyPr/>
          <a:lstStyle>
            <a:lvl1pPr>
              <a:defRPr b="1" i="0">
                <a:solidFill>
                  <a:srgbClr val="D03939"/>
                </a:solidFill>
                <a:latin typeface="+mn-lt"/>
              </a:defRPr>
            </a:lvl1pPr>
          </a:lstStyle>
          <a:p>
            <a:r>
              <a:rPr lang="en-US" dirty="0"/>
              <a:t>Click to edit Master title style</a:t>
            </a:r>
          </a:p>
        </p:txBody>
      </p:sp>
    </p:spTree>
    <p:extLst>
      <p:ext uri="{BB962C8B-B14F-4D97-AF65-F5344CB8AC3E}">
        <p14:creationId xmlns:p14="http://schemas.microsoft.com/office/powerpoint/2010/main" val="3978036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D316EBD-C07A-2741-BC0E-FB7DD085D0B2}"/>
              </a:ext>
            </a:extLst>
          </p:cNvPr>
          <p:cNvSpPr>
            <a:spLocks noGrp="1"/>
          </p:cNvSpPr>
          <p:nvPr>
            <p:ph type="title"/>
          </p:nvPr>
        </p:nvSpPr>
        <p:spPr>
          <a:xfrm>
            <a:off x="838200" y="570016"/>
            <a:ext cx="10515600" cy="1120672"/>
          </a:xfrm>
        </p:spPr>
        <p:txBody>
          <a:bodyPr>
            <a:normAutofit/>
          </a:bodyPr>
          <a:lstStyle>
            <a:lvl1pPr>
              <a:defRPr sz="4000" b="1" i="0">
                <a:solidFill>
                  <a:srgbClr val="D03939"/>
                </a:solidFill>
                <a:latin typeface="+mn-lt"/>
              </a:defRPr>
            </a:lvl1pPr>
          </a:lstStyle>
          <a:p>
            <a:r>
              <a:rPr lang="en-US" dirty="0"/>
              <a:t>Click to edit Master title style</a:t>
            </a:r>
          </a:p>
        </p:txBody>
      </p:sp>
      <p:sp>
        <p:nvSpPr>
          <p:cNvPr id="8" name="Title 1">
            <a:extLst>
              <a:ext uri="{FF2B5EF4-FFF2-40B4-BE49-F238E27FC236}">
                <a16:creationId xmlns:a16="http://schemas.microsoft.com/office/drawing/2014/main" id="{96A0416E-4060-EE4C-BB2D-CC6AA3C33F6F}"/>
              </a:ext>
            </a:extLst>
          </p:cNvPr>
          <p:cNvSpPr txBox="1">
            <a:spLocks/>
          </p:cNvSpPr>
          <p:nvPr userDrawn="1"/>
        </p:nvSpPr>
        <p:spPr>
          <a:xfrm>
            <a:off x="1009403" y="2933205"/>
            <a:ext cx="10105901" cy="27907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rgbClr val="D03939"/>
                </a:solidFill>
                <a:latin typeface="Omnes Medium" pitchFamily="2" charset="77"/>
                <a:ea typeface="+mj-ea"/>
                <a:cs typeface="+mj-cs"/>
              </a:defRPr>
            </a:lvl1pPr>
          </a:lstStyle>
          <a:p>
            <a:r>
              <a:rPr lang="en-US" sz="2400" b="0" i="0" dirty="0">
                <a:latin typeface="+mj-lt"/>
              </a:rPr>
              <a:t>Click to edit Master title style</a:t>
            </a:r>
          </a:p>
        </p:txBody>
      </p:sp>
    </p:spTree>
    <p:extLst>
      <p:ext uri="{BB962C8B-B14F-4D97-AF65-F5344CB8AC3E}">
        <p14:creationId xmlns:p14="http://schemas.microsoft.com/office/powerpoint/2010/main" val="2674135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5166B66-DE67-5345-9E5C-54FE4F191693}"/>
              </a:ext>
            </a:extLst>
          </p:cNvPr>
          <p:cNvSpPr>
            <a:spLocks noGrp="1"/>
          </p:cNvSpPr>
          <p:nvPr>
            <p:ph type="title"/>
          </p:nvPr>
        </p:nvSpPr>
        <p:spPr>
          <a:xfrm>
            <a:off x="838200" y="570016"/>
            <a:ext cx="10515600" cy="887723"/>
          </a:xfrm>
        </p:spPr>
        <p:txBody>
          <a:bodyPr>
            <a:normAutofit/>
          </a:bodyPr>
          <a:lstStyle>
            <a:lvl1pPr>
              <a:defRPr sz="4000" b="1" i="0">
                <a:solidFill>
                  <a:srgbClr val="D03939"/>
                </a:solidFill>
                <a:latin typeface="+mn-lt"/>
              </a:defRPr>
            </a:lvl1pPr>
          </a:lstStyle>
          <a:p>
            <a:r>
              <a:rPr lang="en-US" dirty="0"/>
              <a:t>Click to edit Master title style</a:t>
            </a:r>
          </a:p>
        </p:txBody>
      </p:sp>
    </p:spTree>
    <p:extLst>
      <p:ext uri="{BB962C8B-B14F-4D97-AF65-F5344CB8AC3E}">
        <p14:creationId xmlns:p14="http://schemas.microsoft.com/office/powerpoint/2010/main" val="1863078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5166B66-DE67-5345-9E5C-54FE4F191693}"/>
              </a:ext>
            </a:extLst>
          </p:cNvPr>
          <p:cNvSpPr>
            <a:spLocks noGrp="1"/>
          </p:cNvSpPr>
          <p:nvPr>
            <p:ph type="title"/>
          </p:nvPr>
        </p:nvSpPr>
        <p:spPr>
          <a:xfrm>
            <a:off x="838200" y="570016"/>
            <a:ext cx="10515600" cy="887723"/>
          </a:xfrm>
        </p:spPr>
        <p:txBody>
          <a:bodyPr>
            <a:normAutofit/>
          </a:bodyPr>
          <a:lstStyle>
            <a:lvl1pPr>
              <a:defRPr sz="4000" b="1" i="0">
                <a:solidFill>
                  <a:srgbClr val="D03939"/>
                </a:solidFill>
                <a:latin typeface="+mn-lt"/>
              </a:defRPr>
            </a:lvl1pPr>
          </a:lstStyle>
          <a:p>
            <a:r>
              <a:rPr lang="en-US" dirty="0"/>
              <a:t>Click to edit Master title style</a:t>
            </a:r>
          </a:p>
        </p:txBody>
      </p:sp>
    </p:spTree>
    <p:extLst>
      <p:ext uri="{BB962C8B-B14F-4D97-AF65-F5344CB8AC3E}">
        <p14:creationId xmlns:p14="http://schemas.microsoft.com/office/powerpoint/2010/main" val="3312152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4AC9313-7B3D-0E4B-8667-82A2BD75CDFC}"/>
              </a:ext>
            </a:extLst>
          </p:cNvPr>
          <p:cNvSpPr>
            <a:spLocks noGrp="1"/>
          </p:cNvSpPr>
          <p:nvPr>
            <p:ph sz="half" idx="2"/>
          </p:nvPr>
        </p:nvSpPr>
        <p:spPr>
          <a:xfrm>
            <a:off x="839789" y="950026"/>
            <a:ext cx="4789116" cy="4880757"/>
          </a:xfrm>
        </p:spPr>
        <p:txBody>
          <a:bodyPr/>
          <a:lstStyle>
            <a:lvl1pPr>
              <a:defRPr sz="2400" b="0" i="0">
                <a:latin typeface="+mj-lt"/>
                <a:ea typeface="Roboto Light" panose="02000000000000000000" pitchFamily="2" charset="0"/>
              </a:defRPr>
            </a:lvl1pPr>
            <a:lvl2pPr>
              <a:defRPr sz="2000" b="0" i="0">
                <a:latin typeface="+mj-lt"/>
                <a:ea typeface="Roboto Light" panose="02000000000000000000" pitchFamily="2" charset="0"/>
              </a:defRPr>
            </a:lvl2pPr>
            <a:lvl3pPr>
              <a:defRPr sz="1800" b="0" i="0">
                <a:latin typeface="+mj-lt"/>
                <a:ea typeface="Roboto Light" panose="02000000000000000000" pitchFamily="2" charset="0"/>
              </a:defRPr>
            </a:lvl3pPr>
            <a:lvl4pPr>
              <a:defRPr sz="1600" b="0" i="0">
                <a:latin typeface="+mj-lt"/>
                <a:ea typeface="Roboto Light" panose="02000000000000000000" pitchFamily="2" charset="0"/>
              </a:defRPr>
            </a:lvl4pPr>
            <a:lvl5pPr>
              <a:defRPr sz="1600" b="0" i="0">
                <a:latin typeface="+mj-lt"/>
                <a:ea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a:extLst>
              <a:ext uri="{FF2B5EF4-FFF2-40B4-BE49-F238E27FC236}">
                <a16:creationId xmlns:a16="http://schemas.microsoft.com/office/drawing/2014/main" id="{A0F0192B-C5B7-5E40-9715-1EF7EA503D52}"/>
              </a:ext>
            </a:extLst>
          </p:cNvPr>
          <p:cNvSpPr>
            <a:spLocks noGrp="1"/>
          </p:cNvSpPr>
          <p:nvPr>
            <p:ph sz="half" idx="10"/>
          </p:nvPr>
        </p:nvSpPr>
        <p:spPr>
          <a:xfrm>
            <a:off x="6436423" y="950026"/>
            <a:ext cx="4789116" cy="4880757"/>
          </a:xfrm>
        </p:spPr>
        <p:txBody>
          <a:bodyPr/>
          <a:lstStyle>
            <a:lvl1pPr>
              <a:defRPr sz="2400" b="0" i="0">
                <a:solidFill>
                  <a:srgbClr val="D03939"/>
                </a:solidFill>
                <a:latin typeface="+mj-lt"/>
                <a:ea typeface="Roboto Light" panose="02000000000000000000" pitchFamily="2" charset="0"/>
              </a:defRPr>
            </a:lvl1pPr>
            <a:lvl2pPr>
              <a:defRPr sz="2000" b="0" i="0">
                <a:solidFill>
                  <a:srgbClr val="D03939"/>
                </a:solidFill>
                <a:latin typeface="+mj-lt"/>
                <a:ea typeface="Roboto Light" panose="02000000000000000000" pitchFamily="2" charset="0"/>
              </a:defRPr>
            </a:lvl2pPr>
            <a:lvl3pPr>
              <a:defRPr sz="1800" b="0" i="0">
                <a:solidFill>
                  <a:srgbClr val="D03939"/>
                </a:solidFill>
                <a:latin typeface="+mj-lt"/>
                <a:ea typeface="Roboto Light" panose="02000000000000000000" pitchFamily="2" charset="0"/>
              </a:defRPr>
            </a:lvl3pPr>
            <a:lvl4pPr>
              <a:defRPr sz="1600" b="0" i="0">
                <a:solidFill>
                  <a:srgbClr val="D03939"/>
                </a:solidFill>
                <a:latin typeface="+mj-lt"/>
                <a:ea typeface="Roboto Light" panose="02000000000000000000" pitchFamily="2" charset="0"/>
              </a:defRPr>
            </a:lvl4pPr>
            <a:lvl5pPr>
              <a:defRPr sz="1600" b="0" i="0">
                <a:solidFill>
                  <a:srgbClr val="D03939"/>
                </a:solidFill>
                <a:latin typeface="+mj-lt"/>
                <a:ea typeface="Roboto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71015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57B563-4B8F-8B48-837E-C1D11EB53B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9664E1-A6BC-6B40-9CF5-7865FCE70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824CE9-DC02-3945-AC38-B3AB02FEB4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EF2BAB-4365-4442-8BF5-4FF715623934}" type="datetimeFigureOut">
              <a:rPr lang="en-US" smtClean="0"/>
              <a:t>4/14/21</a:t>
            </a:fld>
            <a:endParaRPr lang="en-US"/>
          </a:p>
        </p:txBody>
      </p:sp>
      <p:sp>
        <p:nvSpPr>
          <p:cNvPr id="5" name="Footer Placeholder 4">
            <a:extLst>
              <a:ext uri="{FF2B5EF4-FFF2-40B4-BE49-F238E27FC236}">
                <a16:creationId xmlns:a16="http://schemas.microsoft.com/office/drawing/2014/main" id="{A1BD318E-B0BB-D448-8C9F-E7F8D06E63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FBA8B2-F761-C44D-BF84-FB2D72DF43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1F44F9-0D51-0D42-8A10-6592034E7511}" type="slidenum">
              <a:rPr lang="en-US" smtClean="0"/>
              <a:t>‹#›</a:t>
            </a:fld>
            <a:endParaRPr lang="en-US"/>
          </a:p>
        </p:txBody>
      </p:sp>
    </p:spTree>
    <p:extLst>
      <p:ext uri="{BB962C8B-B14F-4D97-AF65-F5344CB8AC3E}">
        <p14:creationId xmlns:p14="http://schemas.microsoft.com/office/powerpoint/2010/main" val="18379674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2" r:id="rId5"/>
    <p:sldLayoutId id="2147483654" r:id="rId6"/>
    <p:sldLayoutId id="2147483662" r:id="rId7"/>
    <p:sldLayoutId id="2147483664" r:id="rId8"/>
    <p:sldLayoutId id="2147483653" r:id="rId9"/>
    <p:sldLayoutId id="2147483660" r:id="rId10"/>
    <p:sldLayoutId id="2147483663" r:id="rId11"/>
    <p:sldLayoutId id="2147483661" r:id="rId12"/>
    <p:sldLayoutId id="214748365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1.jp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14650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7C831-CEC8-BD46-AAEB-F727C2174223}"/>
              </a:ext>
            </a:extLst>
          </p:cNvPr>
          <p:cNvSpPr>
            <a:spLocks noGrp="1"/>
          </p:cNvSpPr>
          <p:nvPr>
            <p:ph type="title"/>
          </p:nvPr>
        </p:nvSpPr>
        <p:spPr/>
        <p:txBody>
          <a:bodyPr>
            <a:normAutofit/>
          </a:bodyPr>
          <a:lstStyle/>
          <a:p>
            <a:r>
              <a:rPr lang="en-US" dirty="0"/>
              <a:t>Medicine Wheel Bingo!</a:t>
            </a:r>
          </a:p>
        </p:txBody>
      </p:sp>
      <p:pic>
        <p:nvPicPr>
          <p:cNvPr id="3" name="Content Placeholder 7">
            <a:extLst>
              <a:ext uri="{FF2B5EF4-FFF2-40B4-BE49-F238E27FC236}">
                <a16:creationId xmlns:a16="http://schemas.microsoft.com/office/drawing/2014/main" id="{E9CC38DF-8E45-9C4A-AEFA-7CE07FA23339}"/>
              </a:ext>
            </a:extLst>
          </p:cNvPr>
          <p:cNvPicPr>
            <a:picLocks noChangeAspect="1"/>
          </p:cNvPicPr>
          <p:nvPr/>
        </p:nvPicPr>
        <p:blipFill>
          <a:blip r:embed="rId3"/>
          <a:stretch/>
        </p:blipFill>
        <p:spPr>
          <a:xfrm>
            <a:off x="2590799" y="406423"/>
            <a:ext cx="7010401" cy="7238789"/>
          </a:xfrm>
          <a:prstGeom prst="rect">
            <a:avLst/>
          </a:prstGeom>
        </p:spPr>
      </p:pic>
    </p:spTree>
    <p:extLst>
      <p:ext uri="{BB962C8B-B14F-4D97-AF65-F5344CB8AC3E}">
        <p14:creationId xmlns:p14="http://schemas.microsoft.com/office/powerpoint/2010/main" val="19397098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4D38F5-21DF-6F4E-B120-F6E065B12FC6}"/>
              </a:ext>
            </a:extLst>
          </p:cNvPr>
          <p:cNvSpPr>
            <a:spLocks noGrp="1"/>
          </p:cNvSpPr>
          <p:nvPr>
            <p:ph sz="half" idx="10"/>
          </p:nvPr>
        </p:nvSpPr>
        <p:spPr>
          <a:xfrm>
            <a:off x="6374297" y="2067341"/>
            <a:ext cx="4877903" cy="3990559"/>
          </a:xfrm>
        </p:spPr>
        <p:txBody>
          <a:bodyPr>
            <a:normAutofit fontScale="55000" lnSpcReduction="20000"/>
          </a:bodyPr>
          <a:lstStyle/>
          <a:p>
            <a:pPr>
              <a:lnSpc>
                <a:spcPct val="120000"/>
              </a:lnSpc>
            </a:pPr>
            <a:r>
              <a:rPr lang="en-US" sz="3600" dirty="0">
                <a:solidFill>
                  <a:schemeClr val="tx1"/>
                </a:solidFill>
                <a:ea typeface="Calibri" panose="020F0502020204030204" pitchFamily="34" charset="0"/>
                <a:cs typeface="Arial" panose="020B0604020202020204" pitchFamily="34" charset="0"/>
              </a:rPr>
              <a:t>What does the Medicine Wheel teach </a:t>
            </a:r>
            <a:br>
              <a:rPr lang="en-US" sz="3600" dirty="0">
                <a:solidFill>
                  <a:schemeClr val="tx1"/>
                </a:solidFill>
                <a:ea typeface="Calibri" panose="020F0502020204030204" pitchFamily="34" charset="0"/>
                <a:cs typeface="Arial" panose="020B0604020202020204" pitchFamily="34" charset="0"/>
              </a:rPr>
            </a:br>
            <a:r>
              <a:rPr lang="en-US" sz="3600" dirty="0">
                <a:solidFill>
                  <a:schemeClr val="tx1"/>
                </a:solidFill>
                <a:ea typeface="Calibri" panose="020F0502020204030204" pitchFamily="34" charset="0"/>
                <a:cs typeface="Arial" panose="020B0604020202020204" pitchFamily="34" charset="0"/>
              </a:rPr>
              <a:t>us about American Indian/Alaska </a:t>
            </a:r>
            <a:br>
              <a:rPr lang="en-US" sz="3600" dirty="0">
                <a:solidFill>
                  <a:schemeClr val="tx1"/>
                </a:solidFill>
                <a:ea typeface="Calibri" panose="020F0502020204030204" pitchFamily="34" charset="0"/>
                <a:cs typeface="Arial" panose="020B0604020202020204" pitchFamily="34" charset="0"/>
              </a:rPr>
            </a:br>
            <a:r>
              <a:rPr lang="en-US" sz="3600" dirty="0">
                <a:solidFill>
                  <a:schemeClr val="tx1"/>
                </a:solidFill>
                <a:ea typeface="Calibri" panose="020F0502020204030204" pitchFamily="34" charset="0"/>
                <a:cs typeface="Arial" panose="020B0604020202020204" pitchFamily="34" charset="0"/>
              </a:rPr>
              <a:t>Native traditional knowledge </a:t>
            </a:r>
            <a:br>
              <a:rPr lang="en-US" sz="3600" dirty="0">
                <a:solidFill>
                  <a:schemeClr val="tx1"/>
                </a:solidFill>
                <a:ea typeface="Calibri" panose="020F0502020204030204" pitchFamily="34" charset="0"/>
                <a:cs typeface="Arial" panose="020B0604020202020204" pitchFamily="34" charset="0"/>
              </a:rPr>
            </a:br>
            <a:r>
              <a:rPr lang="en-US" sz="3600" dirty="0">
                <a:solidFill>
                  <a:schemeClr val="tx1"/>
                </a:solidFill>
                <a:ea typeface="Calibri" panose="020F0502020204030204" pitchFamily="34" charset="0"/>
                <a:cs typeface="Arial" panose="020B0604020202020204" pitchFamily="34" charset="0"/>
              </a:rPr>
              <a:t>and understanding?</a:t>
            </a:r>
            <a:br>
              <a:rPr lang="en-US" sz="2800" dirty="0">
                <a:solidFill>
                  <a:schemeClr val="tx1"/>
                </a:solidFill>
                <a:ea typeface="Calibri" panose="020F0502020204030204" pitchFamily="34" charset="0"/>
                <a:cs typeface="Arial" panose="020B0604020202020204" pitchFamily="34" charset="0"/>
              </a:rPr>
            </a:br>
            <a:endParaRPr lang="en-US" sz="2100" dirty="0">
              <a:solidFill>
                <a:schemeClr val="tx1"/>
              </a:solidFill>
              <a:ea typeface="Calibri" panose="020F0502020204030204" pitchFamily="34" charset="0"/>
              <a:cs typeface="Arial" panose="020B0604020202020204" pitchFamily="34" charset="0"/>
            </a:endParaRPr>
          </a:p>
          <a:p>
            <a:pPr>
              <a:lnSpc>
                <a:spcPct val="120000"/>
              </a:lnSpc>
            </a:pPr>
            <a:r>
              <a:rPr lang="en-US" sz="3600" dirty="0">
                <a:solidFill>
                  <a:schemeClr val="tx1"/>
                </a:solidFill>
                <a:cs typeface="Arial" panose="020B0604020202020204" pitchFamily="34" charset="0"/>
              </a:rPr>
              <a:t>How are the physical, emotional, intellectual, and spiritual aspects of our selves connected?</a:t>
            </a:r>
          </a:p>
          <a:p>
            <a:pPr>
              <a:lnSpc>
                <a:spcPct val="120000"/>
              </a:lnSpc>
            </a:pPr>
            <a:endParaRPr lang="en-US" sz="1200" dirty="0">
              <a:solidFill>
                <a:schemeClr val="tx1"/>
              </a:solidFill>
              <a:cs typeface="Arial" panose="020B0604020202020204" pitchFamily="34" charset="0"/>
            </a:endParaRPr>
          </a:p>
          <a:p>
            <a:pPr>
              <a:lnSpc>
                <a:spcPct val="120000"/>
              </a:lnSpc>
            </a:pPr>
            <a:r>
              <a:rPr lang="en-US" sz="3600" dirty="0">
                <a:solidFill>
                  <a:schemeClr val="tx1"/>
                </a:solidFill>
                <a:ea typeface="Calibri" panose="020F0502020204030204" pitchFamily="34" charset="0"/>
                <a:cs typeface="Arial" panose="020B0604020202020204" pitchFamily="34" charset="0"/>
              </a:rPr>
              <a:t>What is the impact of changing one of the Medicine Wheel components? What is their relationship to one another?</a:t>
            </a:r>
          </a:p>
        </p:txBody>
      </p:sp>
      <p:sp>
        <p:nvSpPr>
          <p:cNvPr id="4" name="Title 3">
            <a:extLst>
              <a:ext uri="{FF2B5EF4-FFF2-40B4-BE49-F238E27FC236}">
                <a16:creationId xmlns:a16="http://schemas.microsoft.com/office/drawing/2014/main" id="{94891CED-97C8-804A-842A-D184FA050636}"/>
              </a:ext>
            </a:extLst>
          </p:cNvPr>
          <p:cNvSpPr>
            <a:spLocks noGrp="1"/>
          </p:cNvSpPr>
          <p:nvPr>
            <p:ph type="title"/>
          </p:nvPr>
        </p:nvSpPr>
        <p:spPr/>
        <p:txBody>
          <a:bodyPr>
            <a:normAutofit/>
          </a:bodyPr>
          <a:lstStyle/>
          <a:p>
            <a:r>
              <a:rPr lang="en-US" dirty="0"/>
              <a:t>Talking Circle: Reflect and Respond</a:t>
            </a:r>
          </a:p>
        </p:txBody>
      </p:sp>
      <p:sp>
        <p:nvSpPr>
          <p:cNvPr id="5" name="Content Placeholder 4">
            <a:extLst>
              <a:ext uri="{FF2B5EF4-FFF2-40B4-BE49-F238E27FC236}">
                <a16:creationId xmlns:a16="http://schemas.microsoft.com/office/drawing/2014/main" id="{0C92DAA2-1254-4743-8D33-981CB4D440CA}"/>
              </a:ext>
            </a:extLst>
          </p:cNvPr>
          <p:cNvSpPr>
            <a:spLocks noGrp="1"/>
          </p:cNvSpPr>
          <p:nvPr>
            <p:ph sz="half" idx="2"/>
          </p:nvPr>
        </p:nvSpPr>
        <p:spPr/>
        <p:txBody>
          <a:bodyPr/>
          <a:lstStyle/>
          <a:p>
            <a:endParaRPr lang="en-US"/>
          </a:p>
        </p:txBody>
      </p:sp>
      <p:pic>
        <p:nvPicPr>
          <p:cNvPr id="7" name="Content Placeholder 5">
            <a:extLst>
              <a:ext uri="{FF2B5EF4-FFF2-40B4-BE49-F238E27FC236}">
                <a16:creationId xmlns:a16="http://schemas.microsoft.com/office/drawing/2014/main" id="{9063D827-678A-0243-96F3-23E2DA2230F2}"/>
              </a:ext>
            </a:extLst>
          </p:cNvPr>
          <p:cNvPicPr>
            <a:picLocks noChangeAspect="1"/>
          </p:cNvPicPr>
          <p:nvPr/>
        </p:nvPicPr>
        <p:blipFill>
          <a:blip r:embed="rId3"/>
          <a:srcRect l="13599" r="13599"/>
          <a:stretch/>
        </p:blipFill>
        <p:spPr>
          <a:xfrm>
            <a:off x="596348" y="1775791"/>
            <a:ext cx="5128591" cy="4512193"/>
          </a:xfrm>
          <a:prstGeom prst="rect">
            <a:avLst/>
          </a:prstGeom>
        </p:spPr>
      </p:pic>
    </p:spTree>
    <p:extLst>
      <p:ext uri="{BB962C8B-B14F-4D97-AF65-F5344CB8AC3E}">
        <p14:creationId xmlns:p14="http://schemas.microsoft.com/office/powerpoint/2010/main" val="334889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599B3-7E28-7940-9A05-48DA2C64F39D}"/>
              </a:ext>
            </a:extLst>
          </p:cNvPr>
          <p:cNvSpPr>
            <a:spLocks noGrp="1"/>
          </p:cNvSpPr>
          <p:nvPr>
            <p:ph type="title"/>
          </p:nvPr>
        </p:nvSpPr>
        <p:spPr/>
        <p:txBody>
          <a:bodyPr/>
          <a:lstStyle/>
          <a:p>
            <a:r>
              <a:rPr lang="en-US" dirty="0"/>
              <a:t>Lesson 3</a:t>
            </a:r>
          </a:p>
        </p:txBody>
      </p:sp>
      <p:sp>
        <p:nvSpPr>
          <p:cNvPr id="3" name="Content Placeholder 2">
            <a:extLst>
              <a:ext uri="{FF2B5EF4-FFF2-40B4-BE49-F238E27FC236}">
                <a16:creationId xmlns:a16="http://schemas.microsoft.com/office/drawing/2014/main" id="{68FED5D2-2127-3947-9600-B2FD7FC659D1}"/>
              </a:ext>
            </a:extLst>
          </p:cNvPr>
          <p:cNvSpPr>
            <a:spLocks noGrp="1"/>
          </p:cNvSpPr>
          <p:nvPr>
            <p:ph idx="1"/>
          </p:nvPr>
        </p:nvSpPr>
        <p:spPr>
          <a:xfrm>
            <a:off x="838200" y="3098800"/>
            <a:ext cx="10515600" cy="3078162"/>
          </a:xfrm>
        </p:spPr>
        <p:txBody>
          <a:bodyPr>
            <a:normAutofit/>
          </a:bodyPr>
          <a:lstStyle/>
          <a:p>
            <a:pPr marL="571500" indent="-571500"/>
            <a:r>
              <a:rPr lang="en-US" sz="2800" dirty="0"/>
              <a:t>How do we become imbalanced?</a:t>
            </a:r>
          </a:p>
          <a:p>
            <a:pPr marL="571500" indent="-571500"/>
            <a:endParaRPr lang="en-US" sz="2800" dirty="0"/>
          </a:p>
          <a:p>
            <a:pPr marL="571500" indent="-571500"/>
            <a:r>
              <a:rPr lang="en-US" sz="2800" dirty="0"/>
              <a:t>What do I do in my own life to live a balanced and harmonious life?</a:t>
            </a:r>
          </a:p>
          <a:p>
            <a:pPr marL="571500" indent="-571500"/>
            <a:endParaRPr lang="en-US" sz="2800" dirty="0"/>
          </a:p>
          <a:p>
            <a:pPr marL="571500" indent="-571500"/>
            <a:r>
              <a:rPr lang="en-US" sz="2800" dirty="0"/>
              <a:t>How do substances like opioids or other medications (which are intended to help) lead to imbalance?</a:t>
            </a:r>
            <a:endParaRPr lang="en-US" sz="2800" dirty="0">
              <a:latin typeface="Calibri Light" panose="020F0302020204030204" pitchFamily="34" charset="0"/>
              <a:cs typeface="Calibri Light" panose="020F0302020204030204" pitchFamily="34" charset="0"/>
            </a:endParaRPr>
          </a:p>
        </p:txBody>
      </p:sp>
      <p:sp>
        <p:nvSpPr>
          <p:cNvPr id="4" name="Text Placeholder 3">
            <a:extLst>
              <a:ext uri="{FF2B5EF4-FFF2-40B4-BE49-F238E27FC236}">
                <a16:creationId xmlns:a16="http://schemas.microsoft.com/office/drawing/2014/main" id="{C43DD9F8-62D9-364A-B8CE-0CDCEF1C654F}"/>
              </a:ext>
            </a:extLst>
          </p:cNvPr>
          <p:cNvSpPr>
            <a:spLocks noGrp="1"/>
          </p:cNvSpPr>
          <p:nvPr>
            <p:ph type="body" sz="quarter" idx="10"/>
          </p:nvPr>
        </p:nvSpPr>
        <p:spPr/>
        <p:txBody>
          <a:bodyPr/>
          <a:lstStyle/>
          <a:p>
            <a:r>
              <a:rPr lang="en-US" dirty="0"/>
              <a:t>Balancing Our Own Medicine Wheel</a:t>
            </a:r>
          </a:p>
        </p:txBody>
      </p:sp>
    </p:spTree>
    <p:extLst>
      <p:ext uri="{BB962C8B-B14F-4D97-AF65-F5344CB8AC3E}">
        <p14:creationId xmlns:p14="http://schemas.microsoft.com/office/powerpoint/2010/main" val="42684911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AF1F5-BB7E-1E43-BDE0-889F902AA490}"/>
              </a:ext>
            </a:extLst>
          </p:cNvPr>
          <p:cNvSpPr>
            <a:spLocks noGrp="1"/>
          </p:cNvSpPr>
          <p:nvPr>
            <p:ph type="title"/>
          </p:nvPr>
        </p:nvSpPr>
        <p:spPr/>
        <p:txBody>
          <a:bodyPr/>
          <a:lstStyle/>
          <a:p>
            <a:r>
              <a:rPr lang="en-US" dirty="0"/>
              <a:t>Storytelling: The Healing of Ceremony</a:t>
            </a:r>
          </a:p>
        </p:txBody>
      </p:sp>
      <p:pic>
        <p:nvPicPr>
          <p:cNvPr id="3" name="Picture 2">
            <a:extLst>
              <a:ext uri="{FF2B5EF4-FFF2-40B4-BE49-F238E27FC236}">
                <a16:creationId xmlns:a16="http://schemas.microsoft.com/office/drawing/2014/main" id="{9F8E63A3-3D4A-8842-A749-F2D80D6C1E6A}"/>
              </a:ext>
            </a:extLst>
          </p:cNvPr>
          <p:cNvPicPr>
            <a:picLocks noChangeAspect="1"/>
          </p:cNvPicPr>
          <p:nvPr/>
        </p:nvPicPr>
        <p:blipFill rotWithShape="1">
          <a:blip r:embed="rId3"/>
          <a:srcRect l="10855" t="14270" r="24342" b="12867"/>
          <a:stretch/>
        </p:blipFill>
        <p:spPr>
          <a:xfrm>
            <a:off x="838200" y="1748960"/>
            <a:ext cx="5003799" cy="4488792"/>
          </a:xfrm>
          <a:prstGeom prst="rect">
            <a:avLst/>
          </a:prstGeom>
        </p:spPr>
      </p:pic>
      <p:pic>
        <p:nvPicPr>
          <p:cNvPr id="4" name="Picture 3" descr="A picture containing tree, outdoor, grass&#10;&#10;Description automatically generated">
            <a:extLst>
              <a:ext uri="{FF2B5EF4-FFF2-40B4-BE49-F238E27FC236}">
                <a16:creationId xmlns:a16="http://schemas.microsoft.com/office/drawing/2014/main" id="{C241C7B3-9B47-9E40-AD26-50D086268E8F}"/>
              </a:ext>
            </a:extLst>
          </p:cNvPr>
          <p:cNvPicPr>
            <a:picLocks noChangeAspect="1"/>
          </p:cNvPicPr>
          <p:nvPr/>
        </p:nvPicPr>
        <p:blipFill rotWithShape="1">
          <a:blip r:embed="rId4"/>
          <a:srcRect t="7440"/>
          <a:stretch/>
        </p:blipFill>
        <p:spPr>
          <a:xfrm>
            <a:off x="6096000" y="1758772"/>
            <a:ext cx="5003799" cy="4463899"/>
          </a:xfrm>
          <a:prstGeom prst="rect">
            <a:avLst/>
          </a:prstGeom>
        </p:spPr>
      </p:pic>
    </p:spTree>
    <p:extLst>
      <p:ext uri="{BB962C8B-B14F-4D97-AF65-F5344CB8AC3E}">
        <p14:creationId xmlns:p14="http://schemas.microsoft.com/office/powerpoint/2010/main" val="1506247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16A2C-42B2-7147-A259-2002EC16D744}"/>
              </a:ext>
            </a:extLst>
          </p:cNvPr>
          <p:cNvSpPr>
            <a:spLocks noGrp="1"/>
          </p:cNvSpPr>
          <p:nvPr>
            <p:ph type="title"/>
          </p:nvPr>
        </p:nvSpPr>
        <p:spPr>
          <a:xfrm>
            <a:off x="838200" y="570016"/>
            <a:ext cx="10515600" cy="1258784"/>
          </a:xfrm>
        </p:spPr>
        <p:txBody>
          <a:bodyPr>
            <a:normAutofit/>
          </a:bodyPr>
          <a:lstStyle/>
          <a:p>
            <a:r>
              <a:rPr lang="en-US" dirty="0"/>
              <a:t>Storytelling: The Healing of Traditional Medicine </a:t>
            </a:r>
            <a:br>
              <a:rPr lang="en-US" dirty="0"/>
            </a:br>
            <a:r>
              <a:rPr lang="en-US" dirty="0"/>
              <a:t>and Dance</a:t>
            </a:r>
          </a:p>
        </p:txBody>
      </p:sp>
      <p:pic>
        <p:nvPicPr>
          <p:cNvPr id="4" name="Picture 3" descr="A close up of a plant&#10;&#10;Description automatically generated with medium confidence">
            <a:extLst>
              <a:ext uri="{FF2B5EF4-FFF2-40B4-BE49-F238E27FC236}">
                <a16:creationId xmlns:a16="http://schemas.microsoft.com/office/drawing/2014/main" id="{14D82391-6B18-7F46-AA46-292B0A3BA64E}"/>
              </a:ext>
            </a:extLst>
          </p:cNvPr>
          <p:cNvPicPr>
            <a:picLocks noChangeAspect="1"/>
          </p:cNvPicPr>
          <p:nvPr/>
        </p:nvPicPr>
        <p:blipFill rotWithShape="1">
          <a:blip r:embed="rId3"/>
          <a:srcRect l="18458" t="-330" r="14955" b="330"/>
          <a:stretch/>
        </p:blipFill>
        <p:spPr>
          <a:xfrm>
            <a:off x="838200" y="2235200"/>
            <a:ext cx="3273035" cy="3276599"/>
          </a:xfrm>
          <a:prstGeom prst="ellipse">
            <a:avLst/>
          </a:prstGeom>
        </p:spPr>
      </p:pic>
      <p:pic>
        <p:nvPicPr>
          <p:cNvPr id="7" name="Picture 6">
            <a:extLst>
              <a:ext uri="{FF2B5EF4-FFF2-40B4-BE49-F238E27FC236}">
                <a16:creationId xmlns:a16="http://schemas.microsoft.com/office/drawing/2014/main" id="{CADAAF08-0B8B-AA4D-86A0-8BC2935977A1}"/>
              </a:ext>
            </a:extLst>
          </p:cNvPr>
          <p:cNvPicPr>
            <a:picLocks noChangeAspect="1"/>
          </p:cNvPicPr>
          <p:nvPr/>
        </p:nvPicPr>
        <p:blipFill>
          <a:blip r:embed="rId4"/>
          <a:srcRect l="20293" r="20293"/>
          <a:stretch/>
        </p:blipFill>
        <p:spPr>
          <a:xfrm>
            <a:off x="4459482" y="2235198"/>
            <a:ext cx="3273035" cy="3276599"/>
          </a:xfrm>
          <a:prstGeom prst="ellipse">
            <a:avLst/>
          </a:prstGeom>
        </p:spPr>
      </p:pic>
      <p:pic>
        <p:nvPicPr>
          <p:cNvPr id="9" name="Picture 8">
            <a:extLst>
              <a:ext uri="{FF2B5EF4-FFF2-40B4-BE49-F238E27FC236}">
                <a16:creationId xmlns:a16="http://schemas.microsoft.com/office/drawing/2014/main" id="{EA72E04C-3524-F24C-B817-7821446FE72D}"/>
              </a:ext>
            </a:extLst>
          </p:cNvPr>
          <p:cNvPicPr>
            <a:picLocks noChangeAspect="1"/>
          </p:cNvPicPr>
          <p:nvPr/>
        </p:nvPicPr>
        <p:blipFill>
          <a:blip r:embed="rId5"/>
          <a:srcRect l="16834" r="16834"/>
          <a:stretch/>
        </p:blipFill>
        <p:spPr>
          <a:xfrm>
            <a:off x="8080765" y="2235198"/>
            <a:ext cx="3273035" cy="3276599"/>
          </a:xfrm>
          <a:prstGeom prst="ellipse">
            <a:avLst/>
          </a:prstGeom>
        </p:spPr>
      </p:pic>
      <p:pic>
        <p:nvPicPr>
          <p:cNvPr id="11" name="Picture 10">
            <a:extLst>
              <a:ext uri="{FF2B5EF4-FFF2-40B4-BE49-F238E27FC236}">
                <a16:creationId xmlns:a16="http://schemas.microsoft.com/office/drawing/2014/main" id="{9770ED06-1D5B-AE4F-A1E5-CB6AA3FFBE9E}"/>
              </a:ext>
            </a:extLst>
          </p:cNvPr>
          <p:cNvPicPr>
            <a:picLocks noChangeAspect="1"/>
          </p:cNvPicPr>
          <p:nvPr/>
        </p:nvPicPr>
        <p:blipFill>
          <a:blip r:embed="rId6"/>
          <a:stretch>
            <a:fillRect/>
          </a:stretch>
        </p:blipFill>
        <p:spPr>
          <a:xfrm>
            <a:off x="898134" y="4964850"/>
            <a:ext cx="3086100" cy="1093894"/>
          </a:xfrm>
          <a:prstGeom prst="rect">
            <a:avLst/>
          </a:prstGeom>
        </p:spPr>
      </p:pic>
      <p:sp>
        <p:nvSpPr>
          <p:cNvPr id="12" name="TextBox 11">
            <a:extLst>
              <a:ext uri="{FF2B5EF4-FFF2-40B4-BE49-F238E27FC236}">
                <a16:creationId xmlns:a16="http://schemas.microsoft.com/office/drawing/2014/main" id="{EE6BEF1F-C62A-3243-94B2-5645FE46999E}"/>
              </a:ext>
            </a:extLst>
          </p:cNvPr>
          <p:cNvSpPr txBox="1"/>
          <p:nvPr/>
        </p:nvSpPr>
        <p:spPr>
          <a:xfrm>
            <a:off x="1739118" y="5268264"/>
            <a:ext cx="1404131" cy="461665"/>
          </a:xfrm>
          <a:prstGeom prst="rect">
            <a:avLst/>
          </a:prstGeom>
          <a:noFill/>
        </p:spPr>
        <p:txBody>
          <a:bodyPr wrap="square" rtlCol="0">
            <a:spAutoFit/>
          </a:bodyPr>
          <a:lstStyle/>
          <a:p>
            <a:pPr algn="ctr"/>
            <a:r>
              <a:rPr lang="en-US" sz="2400" dirty="0">
                <a:solidFill>
                  <a:schemeClr val="bg1"/>
                </a:solidFill>
              </a:rPr>
              <a:t>Sage</a:t>
            </a:r>
          </a:p>
        </p:txBody>
      </p:sp>
      <p:pic>
        <p:nvPicPr>
          <p:cNvPr id="13" name="Picture 12">
            <a:extLst>
              <a:ext uri="{FF2B5EF4-FFF2-40B4-BE49-F238E27FC236}">
                <a16:creationId xmlns:a16="http://schemas.microsoft.com/office/drawing/2014/main" id="{3C8FC1F5-74D3-7A4A-ABF5-50AC5C4849C1}"/>
              </a:ext>
            </a:extLst>
          </p:cNvPr>
          <p:cNvPicPr>
            <a:picLocks noChangeAspect="1"/>
          </p:cNvPicPr>
          <p:nvPr/>
        </p:nvPicPr>
        <p:blipFill>
          <a:blip r:embed="rId6"/>
          <a:stretch>
            <a:fillRect/>
          </a:stretch>
        </p:blipFill>
        <p:spPr>
          <a:xfrm>
            <a:off x="4552950" y="4964850"/>
            <a:ext cx="3086100" cy="1093894"/>
          </a:xfrm>
          <a:prstGeom prst="rect">
            <a:avLst/>
          </a:prstGeom>
        </p:spPr>
      </p:pic>
      <p:sp>
        <p:nvSpPr>
          <p:cNvPr id="14" name="TextBox 13">
            <a:extLst>
              <a:ext uri="{FF2B5EF4-FFF2-40B4-BE49-F238E27FC236}">
                <a16:creationId xmlns:a16="http://schemas.microsoft.com/office/drawing/2014/main" id="{95854399-2B38-9E41-B0E5-D50A91906148}"/>
              </a:ext>
            </a:extLst>
          </p:cNvPr>
          <p:cNvSpPr txBox="1"/>
          <p:nvPr/>
        </p:nvSpPr>
        <p:spPr>
          <a:xfrm>
            <a:off x="5236966" y="5268264"/>
            <a:ext cx="1718066" cy="461665"/>
          </a:xfrm>
          <a:prstGeom prst="rect">
            <a:avLst/>
          </a:prstGeom>
          <a:noFill/>
        </p:spPr>
        <p:txBody>
          <a:bodyPr wrap="square" rtlCol="0">
            <a:spAutoFit/>
          </a:bodyPr>
          <a:lstStyle/>
          <a:p>
            <a:pPr algn="ctr"/>
            <a:r>
              <a:rPr lang="en-US" sz="2400" dirty="0">
                <a:solidFill>
                  <a:schemeClr val="bg1"/>
                </a:solidFill>
              </a:rPr>
              <a:t>Sweet Grass</a:t>
            </a:r>
          </a:p>
        </p:txBody>
      </p:sp>
      <p:pic>
        <p:nvPicPr>
          <p:cNvPr id="15" name="Picture 14">
            <a:extLst>
              <a:ext uri="{FF2B5EF4-FFF2-40B4-BE49-F238E27FC236}">
                <a16:creationId xmlns:a16="http://schemas.microsoft.com/office/drawing/2014/main" id="{DA804425-AE33-6945-95CE-8574E83C873E}"/>
              </a:ext>
            </a:extLst>
          </p:cNvPr>
          <p:cNvPicPr>
            <a:picLocks noChangeAspect="1"/>
          </p:cNvPicPr>
          <p:nvPr/>
        </p:nvPicPr>
        <p:blipFill>
          <a:blip r:embed="rId6"/>
          <a:stretch>
            <a:fillRect/>
          </a:stretch>
        </p:blipFill>
        <p:spPr>
          <a:xfrm>
            <a:off x="8207766" y="4964850"/>
            <a:ext cx="3086100" cy="1093894"/>
          </a:xfrm>
          <a:prstGeom prst="rect">
            <a:avLst/>
          </a:prstGeom>
        </p:spPr>
      </p:pic>
      <p:sp>
        <p:nvSpPr>
          <p:cNvPr id="16" name="TextBox 15">
            <a:extLst>
              <a:ext uri="{FF2B5EF4-FFF2-40B4-BE49-F238E27FC236}">
                <a16:creationId xmlns:a16="http://schemas.microsoft.com/office/drawing/2014/main" id="{4ACFAB43-0987-D746-9D42-CCF43C5D88D9}"/>
              </a:ext>
            </a:extLst>
          </p:cNvPr>
          <p:cNvSpPr txBox="1"/>
          <p:nvPr/>
        </p:nvSpPr>
        <p:spPr>
          <a:xfrm>
            <a:off x="8891782" y="5268264"/>
            <a:ext cx="1718066" cy="461665"/>
          </a:xfrm>
          <a:prstGeom prst="rect">
            <a:avLst/>
          </a:prstGeom>
          <a:noFill/>
        </p:spPr>
        <p:txBody>
          <a:bodyPr wrap="square" rtlCol="0">
            <a:spAutoFit/>
          </a:bodyPr>
          <a:lstStyle/>
          <a:p>
            <a:pPr algn="ctr"/>
            <a:r>
              <a:rPr lang="en-US" sz="2400" dirty="0">
                <a:solidFill>
                  <a:schemeClr val="bg1"/>
                </a:solidFill>
              </a:rPr>
              <a:t>Cedar</a:t>
            </a:r>
          </a:p>
        </p:txBody>
      </p:sp>
    </p:spTree>
    <p:extLst>
      <p:ext uri="{BB962C8B-B14F-4D97-AF65-F5344CB8AC3E}">
        <p14:creationId xmlns:p14="http://schemas.microsoft.com/office/powerpoint/2010/main" val="1751789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7C831-CEC8-BD46-AAEB-F727C2174223}"/>
              </a:ext>
            </a:extLst>
          </p:cNvPr>
          <p:cNvSpPr>
            <a:spLocks noGrp="1"/>
          </p:cNvSpPr>
          <p:nvPr>
            <p:ph type="title"/>
          </p:nvPr>
        </p:nvSpPr>
        <p:spPr/>
        <p:txBody>
          <a:bodyPr>
            <a:normAutofit/>
          </a:bodyPr>
          <a:lstStyle/>
          <a:p>
            <a:r>
              <a:rPr lang="en-US" dirty="0"/>
              <a:t>My Medicine Wheel</a:t>
            </a:r>
          </a:p>
        </p:txBody>
      </p:sp>
      <p:pic>
        <p:nvPicPr>
          <p:cNvPr id="5" name="Picture 4" descr="Chart, pie chart&#10;&#10;Description automatically generated">
            <a:extLst>
              <a:ext uri="{FF2B5EF4-FFF2-40B4-BE49-F238E27FC236}">
                <a16:creationId xmlns:a16="http://schemas.microsoft.com/office/drawing/2014/main" id="{8BA0FCDB-9611-D34A-889C-C3CB39566D0A}"/>
              </a:ext>
            </a:extLst>
          </p:cNvPr>
          <p:cNvPicPr>
            <a:picLocks noChangeAspect="1"/>
          </p:cNvPicPr>
          <p:nvPr/>
        </p:nvPicPr>
        <p:blipFill>
          <a:blip r:embed="rId3"/>
          <a:stretch>
            <a:fillRect/>
          </a:stretch>
        </p:blipFill>
        <p:spPr>
          <a:xfrm>
            <a:off x="5010150" y="1122644"/>
            <a:ext cx="6553200" cy="6553200"/>
          </a:xfrm>
          <a:prstGeom prst="rect">
            <a:avLst/>
          </a:prstGeom>
        </p:spPr>
      </p:pic>
      <p:sp>
        <p:nvSpPr>
          <p:cNvPr id="6" name="TextBox 5">
            <a:extLst>
              <a:ext uri="{FF2B5EF4-FFF2-40B4-BE49-F238E27FC236}">
                <a16:creationId xmlns:a16="http://schemas.microsoft.com/office/drawing/2014/main" id="{53597BA1-146B-0346-A720-8563F4C537E4}"/>
              </a:ext>
            </a:extLst>
          </p:cNvPr>
          <p:cNvSpPr txBox="1"/>
          <p:nvPr/>
        </p:nvSpPr>
        <p:spPr>
          <a:xfrm>
            <a:off x="838200" y="1457739"/>
            <a:ext cx="10934700" cy="1077218"/>
          </a:xfrm>
          <a:prstGeom prst="rect">
            <a:avLst/>
          </a:prstGeom>
          <a:noFill/>
        </p:spPr>
        <p:txBody>
          <a:bodyPr wrap="square" rtlCol="0">
            <a:spAutoFit/>
          </a:bodyPr>
          <a:lstStyle/>
          <a:p>
            <a:r>
              <a:rPr lang="en-US" sz="3200" dirty="0">
                <a:solidFill>
                  <a:srgbClr val="66CACB"/>
                </a:solidFill>
              </a:rPr>
              <a:t>What activities, relationships, or values are in the four quadrants of your own medicine wheel? </a:t>
            </a:r>
          </a:p>
        </p:txBody>
      </p:sp>
      <p:sp>
        <p:nvSpPr>
          <p:cNvPr id="7" name="TextBox 6">
            <a:extLst>
              <a:ext uri="{FF2B5EF4-FFF2-40B4-BE49-F238E27FC236}">
                <a16:creationId xmlns:a16="http://schemas.microsoft.com/office/drawing/2014/main" id="{ED5B49BA-BB7C-424E-BFDF-93CF939AB1A7}"/>
              </a:ext>
            </a:extLst>
          </p:cNvPr>
          <p:cNvSpPr txBox="1"/>
          <p:nvPr/>
        </p:nvSpPr>
        <p:spPr>
          <a:xfrm>
            <a:off x="1003300" y="3124200"/>
            <a:ext cx="4406900" cy="2841675"/>
          </a:xfrm>
          <a:prstGeom prst="rect">
            <a:avLst/>
          </a:prstGeom>
          <a:noFill/>
        </p:spPr>
        <p:txBody>
          <a:bodyPr wrap="square" rtlCol="0">
            <a:spAutoFit/>
          </a:bodyPr>
          <a:lstStyle/>
          <a:p>
            <a:pPr marL="571500" indent="-228600">
              <a:lnSpc>
                <a:spcPct val="150000"/>
              </a:lnSpc>
              <a:spcAft>
                <a:spcPts val="600"/>
              </a:spcAft>
              <a:buFont typeface="Arial" panose="020B0604020202020204" pitchFamily="34" charset="0"/>
              <a:buChar char="•"/>
            </a:pPr>
            <a:r>
              <a:rPr lang="en-US" sz="2800" dirty="0">
                <a:solidFill>
                  <a:srgbClr val="000000"/>
                </a:solidFill>
                <a:latin typeface="+mj-lt"/>
              </a:rPr>
              <a:t>Physical</a:t>
            </a:r>
          </a:p>
          <a:p>
            <a:pPr marL="571500" indent="-228600">
              <a:lnSpc>
                <a:spcPct val="150000"/>
              </a:lnSpc>
              <a:spcAft>
                <a:spcPts val="600"/>
              </a:spcAft>
              <a:buFont typeface="Arial" panose="020B0604020202020204" pitchFamily="34" charset="0"/>
              <a:buChar char="•"/>
            </a:pPr>
            <a:r>
              <a:rPr lang="en-US" sz="2800" dirty="0">
                <a:solidFill>
                  <a:srgbClr val="000000"/>
                </a:solidFill>
                <a:latin typeface="+mj-lt"/>
              </a:rPr>
              <a:t>Emotional</a:t>
            </a:r>
          </a:p>
          <a:p>
            <a:pPr marL="571500" indent="-228600">
              <a:lnSpc>
                <a:spcPct val="150000"/>
              </a:lnSpc>
              <a:spcAft>
                <a:spcPts val="600"/>
              </a:spcAft>
              <a:buFont typeface="Arial" panose="020B0604020202020204" pitchFamily="34" charset="0"/>
              <a:buChar char="•"/>
            </a:pPr>
            <a:r>
              <a:rPr lang="en-US" sz="2800" dirty="0">
                <a:solidFill>
                  <a:srgbClr val="000000"/>
                </a:solidFill>
                <a:latin typeface="+mj-lt"/>
              </a:rPr>
              <a:t>Mental </a:t>
            </a:r>
          </a:p>
          <a:p>
            <a:pPr marL="571500" indent="-228600">
              <a:lnSpc>
                <a:spcPct val="150000"/>
              </a:lnSpc>
              <a:spcAft>
                <a:spcPts val="600"/>
              </a:spcAft>
              <a:buFont typeface="Arial" panose="020B0604020202020204" pitchFamily="34" charset="0"/>
              <a:buChar char="•"/>
            </a:pPr>
            <a:r>
              <a:rPr lang="en-US" sz="2800" dirty="0">
                <a:solidFill>
                  <a:srgbClr val="000000"/>
                </a:solidFill>
                <a:latin typeface="+mj-lt"/>
              </a:rPr>
              <a:t>Spiritual</a:t>
            </a:r>
          </a:p>
        </p:txBody>
      </p:sp>
    </p:spTree>
    <p:extLst>
      <p:ext uri="{BB962C8B-B14F-4D97-AF65-F5344CB8AC3E}">
        <p14:creationId xmlns:p14="http://schemas.microsoft.com/office/powerpoint/2010/main" val="232235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4D38F5-21DF-6F4E-B120-F6E065B12FC6}"/>
              </a:ext>
            </a:extLst>
          </p:cNvPr>
          <p:cNvSpPr>
            <a:spLocks noGrp="1"/>
          </p:cNvSpPr>
          <p:nvPr>
            <p:ph sz="half" idx="10"/>
          </p:nvPr>
        </p:nvSpPr>
        <p:spPr>
          <a:xfrm>
            <a:off x="6374297" y="1960407"/>
            <a:ext cx="4877903" cy="3990559"/>
          </a:xfrm>
        </p:spPr>
        <p:txBody>
          <a:bodyPr>
            <a:normAutofit/>
          </a:bodyPr>
          <a:lstStyle/>
          <a:p>
            <a:pPr>
              <a:lnSpc>
                <a:spcPct val="120000"/>
              </a:lnSpc>
            </a:pPr>
            <a:r>
              <a:rPr lang="en-US" sz="2000" dirty="0">
                <a:solidFill>
                  <a:schemeClr val="tx1"/>
                </a:solidFill>
                <a:ea typeface="Calibri" panose="020F0502020204030204" pitchFamily="34" charset="0"/>
                <a:cs typeface="Arial" panose="020B0604020202020204" pitchFamily="34" charset="0"/>
              </a:rPr>
              <a:t>Which quadrant of your Medicine Wheel are you the most focused on at this time in your life?</a:t>
            </a:r>
            <a:endParaRPr lang="en-US" sz="1000" dirty="0">
              <a:solidFill>
                <a:schemeClr val="tx1"/>
              </a:solidFill>
              <a:cs typeface="Arial" panose="020B0604020202020204" pitchFamily="34" charset="0"/>
            </a:endParaRPr>
          </a:p>
          <a:p>
            <a:pPr>
              <a:lnSpc>
                <a:spcPct val="120000"/>
              </a:lnSpc>
              <a:tabLst>
                <a:tab pos="560388" algn="l"/>
              </a:tabLst>
            </a:pPr>
            <a:r>
              <a:rPr lang="en-US" sz="2000" dirty="0">
                <a:solidFill>
                  <a:schemeClr val="tx1"/>
                </a:solidFill>
                <a:cs typeface="Arial" panose="020B0604020202020204" pitchFamily="34" charset="0"/>
              </a:rPr>
              <a:t>What are some things in your life that tend to disrupt the balance in your Medicine Wheel (relationships, social media, illnesses, trauma, etc.)?</a:t>
            </a:r>
          </a:p>
          <a:p>
            <a:pPr>
              <a:lnSpc>
                <a:spcPct val="120000"/>
              </a:lnSpc>
              <a:tabLst>
                <a:tab pos="560388" algn="l"/>
              </a:tabLst>
            </a:pPr>
            <a:r>
              <a:rPr lang="en-US" sz="2000" dirty="0">
                <a:solidFill>
                  <a:schemeClr val="tx1"/>
                </a:solidFill>
                <a:cs typeface="Arial" panose="020B0604020202020204" pitchFamily="34" charset="0"/>
              </a:rPr>
              <a:t>Discuss what you read about traditional ways of healing and reflect on your own life and healthy ways to find balance.</a:t>
            </a:r>
          </a:p>
        </p:txBody>
      </p:sp>
      <p:sp>
        <p:nvSpPr>
          <p:cNvPr id="4" name="Title 3">
            <a:extLst>
              <a:ext uri="{FF2B5EF4-FFF2-40B4-BE49-F238E27FC236}">
                <a16:creationId xmlns:a16="http://schemas.microsoft.com/office/drawing/2014/main" id="{94891CED-97C8-804A-842A-D184FA050636}"/>
              </a:ext>
            </a:extLst>
          </p:cNvPr>
          <p:cNvSpPr>
            <a:spLocks noGrp="1"/>
          </p:cNvSpPr>
          <p:nvPr>
            <p:ph type="title"/>
          </p:nvPr>
        </p:nvSpPr>
        <p:spPr/>
        <p:txBody>
          <a:bodyPr>
            <a:normAutofit/>
          </a:bodyPr>
          <a:lstStyle/>
          <a:p>
            <a:r>
              <a:rPr lang="en-US" dirty="0"/>
              <a:t>Talking Circle: Reflect and Respond</a:t>
            </a:r>
          </a:p>
        </p:txBody>
      </p:sp>
      <p:sp>
        <p:nvSpPr>
          <p:cNvPr id="5" name="Content Placeholder 4">
            <a:extLst>
              <a:ext uri="{FF2B5EF4-FFF2-40B4-BE49-F238E27FC236}">
                <a16:creationId xmlns:a16="http://schemas.microsoft.com/office/drawing/2014/main" id="{CBD156CD-363C-A74B-B901-17B7929D11BA}"/>
              </a:ext>
            </a:extLst>
          </p:cNvPr>
          <p:cNvSpPr>
            <a:spLocks noGrp="1"/>
          </p:cNvSpPr>
          <p:nvPr>
            <p:ph sz="half" idx="2"/>
          </p:nvPr>
        </p:nvSpPr>
        <p:spPr/>
        <p:txBody>
          <a:bodyPr/>
          <a:lstStyle/>
          <a:p>
            <a:endParaRPr lang="en-US"/>
          </a:p>
        </p:txBody>
      </p:sp>
      <p:pic>
        <p:nvPicPr>
          <p:cNvPr id="7" name="Content Placeholder 5">
            <a:extLst>
              <a:ext uri="{FF2B5EF4-FFF2-40B4-BE49-F238E27FC236}">
                <a16:creationId xmlns:a16="http://schemas.microsoft.com/office/drawing/2014/main" id="{6AEB14A8-B737-2B43-A07A-F06E973C4D95}"/>
              </a:ext>
            </a:extLst>
          </p:cNvPr>
          <p:cNvPicPr>
            <a:picLocks noChangeAspect="1"/>
          </p:cNvPicPr>
          <p:nvPr/>
        </p:nvPicPr>
        <p:blipFill>
          <a:blip r:embed="rId3"/>
          <a:srcRect l="13599" r="13599"/>
          <a:stretch/>
        </p:blipFill>
        <p:spPr>
          <a:xfrm>
            <a:off x="596348" y="1775791"/>
            <a:ext cx="5128591" cy="4512193"/>
          </a:xfrm>
          <a:prstGeom prst="rect">
            <a:avLst/>
          </a:prstGeom>
        </p:spPr>
      </p:pic>
    </p:spTree>
    <p:extLst>
      <p:ext uri="{BB962C8B-B14F-4D97-AF65-F5344CB8AC3E}">
        <p14:creationId xmlns:p14="http://schemas.microsoft.com/office/powerpoint/2010/main" val="3861102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crowd of people crossing a street&#10;&#10;Description automatically generated with low confidence">
            <a:extLst>
              <a:ext uri="{FF2B5EF4-FFF2-40B4-BE49-F238E27FC236}">
                <a16:creationId xmlns:a16="http://schemas.microsoft.com/office/drawing/2014/main" id="{E7798753-C0E3-DD4F-A321-09F8F60A6751}"/>
              </a:ext>
            </a:extLst>
          </p:cNvPr>
          <p:cNvPicPr>
            <a:picLocks noGrp="1" noChangeAspect="1"/>
          </p:cNvPicPr>
          <p:nvPr>
            <p:ph sz="half" idx="2"/>
          </p:nvPr>
        </p:nvPicPr>
        <p:blipFill>
          <a:blip r:embed="rId3"/>
          <a:stretch>
            <a:fillRect/>
          </a:stretch>
        </p:blipFill>
        <p:spPr>
          <a:xfrm>
            <a:off x="838200" y="2890932"/>
            <a:ext cx="4900553" cy="3306667"/>
          </a:xfrm>
        </p:spPr>
      </p:pic>
      <p:sp>
        <p:nvSpPr>
          <p:cNvPr id="3" name="Content Placeholder 2">
            <a:extLst>
              <a:ext uri="{FF2B5EF4-FFF2-40B4-BE49-F238E27FC236}">
                <a16:creationId xmlns:a16="http://schemas.microsoft.com/office/drawing/2014/main" id="{F2D0DDAA-20F1-F44B-A801-9F5D9C0569F3}"/>
              </a:ext>
            </a:extLst>
          </p:cNvPr>
          <p:cNvSpPr>
            <a:spLocks noGrp="1"/>
          </p:cNvSpPr>
          <p:nvPr>
            <p:ph sz="half" idx="10"/>
          </p:nvPr>
        </p:nvSpPr>
        <p:spPr/>
        <p:txBody>
          <a:bodyPr/>
          <a:lstStyle/>
          <a:p>
            <a:r>
              <a:rPr lang="en-US" dirty="0">
                <a:solidFill>
                  <a:schemeClr val="tx1"/>
                </a:solidFill>
              </a:rPr>
              <a:t>What keeps a community </a:t>
            </a:r>
            <a:br>
              <a:rPr lang="en-US" dirty="0">
                <a:solidFill>
                  <a:schemeClr val="tx1"/>
                </a:solidFill>
              </a:rPr>
            </a:br>
            <a:r>
              <a:rPr lang="en-US" dirty="0">
                <a:solidFill>
                  <a:schemeClr val="tx1"/>
                </a:solidFill>
              </a:rPr>
              <a:t>in balance?</a:t>
            </a:r>
          </a:p>
          <a:p>
            <a:pPr marL="571500" indent="-571500"/>
            <a:endParaRPr lang="en-US" dirty="0">
              <a:solidFill>
                <a:schemeClr val="tx1"/>
              </a:solidFill>
            </a:endParaRPr>
          </a:p>
          <a:p>
            <a:r>
              <a:rPr lang="en-US" dirty="0">
                <a:solidFill>
                  <a:schemeClr val="tx1"/>
                </a:solidFill>
              </a:rPr>
              <a:t>What can throw a community out of balance?</a:t>
            </a:r>
            <a:endParaRPr lang="en-US" dirty="0">
              <a:solidFill>
                <a:schemeClr val="tx1"/>
              </a:solidFill>
              <a:cs typeface="Calibri Light" panose="020F0302020204030204" pitchFamily="34" charset="0"/>
            </a:endParaRPr>
          </a:p>
        </p:txBody>
      </p:sp>
      <p:sp>
        <p:nvSpPr>
          <p:cNvPr id="4" name="Title 3">
            <a:extLst>
              <a:ext uri="{FF2B5EF4-FFF2-40B4-BE49-F238E27FC236}">
                <a16:creationId xmlns:a16="http://schemas.microsoft.com/office/drawing/2014/main" id="{97A24E55-A9EE-054E-B84E-352861FECC63}"/>
              </a:ext>
            </a:extLst>
          </p:cNvPr>
          <p:cNvSpPr>
            <a:spLocks noGrp="1"/>
          </p:cNvSpPr>
          <p:nvPr>
            <p:ph type="title"/>
          </p:nvPr>
        </p:nvSpPr>
        <p:spPr/>
        <p:txBody>
          <a:bodyPr/>
          <a:lstStyle/>
          <a:p>
            <a:r>
              <a:rPr lang="en-US" dirty="0"/>
              <a:t>Lesson 4</a:t>
            </a:r>
          </a:p>
        </p:txBody>
      </p:sp>
      <p:sp>
        <p:nvSpPr>
          <p:cNvPr id="5" name="Text Placeholder 4">
            <a:extLst>
              <a:ext uri="{FF2B5EF4-FFF2-40B4-BE49-F238E27FC236}">
                <a16:creationId xmlns:a16="http://schemas.microsoft.com/office/drawing/2014/main" id="{C48899CF-4040-334D-8DB3-03A90D36388C}"/>
              </a:ext>
            </a:extLst>
          </p:cNvPr>
          <p:cNvSpPr>
            <a:spLocks noGrp="1"/>
          </p:cNvSpPr>
          <p:nvPr>
            <p:ph type="body" sz="quarter" idx="11"/>
          </p:nvPr>
        </p:nvSpPr>
        <p:spPr/>
        <p:txBody>
          <a:bodyPr/>
          <a:lstStyle/>
          <a:p>
            <a:r>
              <a:rPr lang="en-US" dirty="0"/>
              <a:t>The Power of Community</a:t>
            </a:r>
          </a:p>
        </p:txBody>
      </p:sp>
    </p:spTree>
    <p:extLst>
      <p:ext uri="{BB962C8B-B14F-4D97-AF65-F5344CB8AC3E}">
        <p14:creationId xmlns:p14="http://schemas.microsoft.com/office/powerpoint/2010/main" val="1768065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7EB7E-BC11-3348-81E4-DD6BD803BD07}"/>
              </a:ext>
            </a:extLst>
          </p:cNvPr>
          <p:cNvSpPr>
            <a:spLocks noGrp="1"/>
          </p:cNvSpPr>
          <p:nvPr>
            <p:ph type="title"/>
          </p:nvPr>
        </p:nvSpPr>
        <p:spPr>
          <a:xfrm>
            <a:off x="838200" y="570016"/>
            <a:ext cx="10515600" cy="1246084"/>
          </a:xfrm>
        </p:spPr>
        <p:txBody>
          <a:bodyPr>
            <a:normAutofit/>
          </a:bodyPr>
          <a:lstStyle/>
          <a:p>
            <a:r>
              <a:rPr lang="en-US" dirty="0"/>
              <a:t>Storytelling: Maintaining Balance and Harmony </a:t>
            </a:r>
            <a:br>
              <a:rPr lang="en-US" dirty="0"/>
            </a:br>
            <a:r>
              <a:rPr lang="en-US" dirty="0"/>
              <a:t>in Our Communities</a:t>
            </a:r>
          </a:p>
        </p:txBody>
      </p:sp>
      <p:pic>
        <p:nvPicPr>
          <p:cNvPr id="6" name="Picture 5">
            <a:extLst>
              <a:ext uri="{FF2B5EF4-FFF2-40B4-BE49-F238E27FC236}">
                <a16:creationId xmlns:a16="http://schemas.microsoft.com/office/drawing/2014/main" id="{4F0BA76A-E6AF-9642-8031-399F63667BF9}"/>
              </a:ext>
            </a:extLst>
          </p:cNvPr>
          <p:cNvPicPr>
            <a:picLocks noChangeAspect="1"/>
          </p:cNvPicPr>
          <p:nvPr/>
        </p:nvPicPr>
        <p:blipFill>
          <a:blip r:embed="rId3"/>
          <a:srcRect t="14225" b="14225"/>
          <a:stretch/>
        </p:blipFill>
        <p:spPr>
          <a:xfrm>
            <a:off x="707090" y="1955800"/>
            <a:ext cx="10777819" cy="4332184"/>
          </a:xfrm>
          <a:prstGeom prst="rect">
            <a:avLst/>
          </a:prstGeom>
        </p:spPr>
      </p:pic>
    </p:spTree>
    <p:extLst>
      <p:ext uri="{BB962C8B-B14F-4D97-AF65-F5344CB8AC3E}">
        <p14:creationId xmlns:p14="http://schemas.microsoft.com/office/powerpoint/2010/main" val="384747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4F482C1-55F4-2342-9F67-FAB54C5BCD92}"/>
              </a:ext>
            </a:extLst>
          </p:cNvPr>
          <p:cNvPicPr>
            <a:picLocks noGrp="1" noChangeAspect="1"/>
          </p:cNvPicPr>
          <p:nvPr>
            <p:ph sz="half" idx="2"/>
          </p:nvPr>
        </p:nvPicPr>
        <p:blipFill>
          <a:blip r:embed="rId3"/>
          <a:srcRect l="10731" r="10731"/>
          <a:stretch/>
        </p:blipFill>
        <p:spPr>
          <a:xfrm>
            <a:off x="698560" y="1790700"/>
            <a:ext cx="5206882" cy="4419788"/>
          </a:xfrm>
        </p:spPr>
      </p:pic>
      <p:sp>
        <p:nvSpPr>
          <p:cNvPr id="3" name="Content Placeholder 2">
            <a:extLst>
              <a:ext uri="{FF2B5EF4-FFF2-40B4-BE49-F238E27FC236}">
                <a16:creationId xmlns:a16="http://schemas.microsoft.com/office/drawing/2014/main" id="{6032E56F-C988-7843-891C-9AB195E8CB38}"/>
              </a:ext>
            </a:extLst>
          </p:cNvPr>
          <p:cNvSpPr>
            <a:spLocks noGrp="1"/>
          </p:cNvSpPr>
          <p:nvPr>
            <p:ph sz="half" idx="10"/>
          </p:nvPr>
        </p:nvSpPr>
        <p:spPr/>
        <p:txBody>
          <a:bodyPr>
            <a:normAutofit/>
          </a:bodyPr>
          <a:lstStyle/>
          <a:p>
            <a:pPr marL="571500" indent="-571500"/>
            <a:r>
              <a:rPr lang="en-US" sz="2800" dirty="0">
                <a:solidFill>
                  <a:schemeClr val="tx1"/>
                </a:solidFill>
              </a:rPr>
              <a:t>Pride</a:t>
            </a:r>
          </a:p>
          <a:p>
            <a:pPr marL="571500" indent="-571500"/>
            <a:r>
              <a:rPr lang="en-US" sz="2800" dirty="0">
                <a:solidFill>
                  <a:schemeClr val="tx1"/>
                </a:solidFill>
              </a:rPr>
              <a:t>Wellness</a:t>
            </a:r>
          </a:p>
          <a:p>
            <a:pPr marL="571500" indent="-571500"/>
            <a:r>
              <a:rPr lang="en-US" sz="2800" dirty="0">
                <a:solidFill>
                  <a:schemeClr val="tx1"/>
                </a:solidFill>
              </a:rPr>
              <a:t>Celebration</a:t>
            </a:r>
          </a:p>
          <a:p>
            <a:pPr marL="571500" indent="-571500"/>
            <a:r>
              <a:rPr lang="en-US" sz="2800" dirty="0">
                <a:solidFill>
                  <a:schemeClr val="tx1"/>
                </a:solidFill>
              </a:rPr>
              <a:t>Calm</a:t>
            </a:r>
          </a:p>
          <a:p>
            <a:pPr marL="571500" indent="-571500"/>
            <a:r>
              <a:rPr lang="en-US" sz="2800" dirty="0">
                <a:solidFill>
                  <a:schemeClr val="tx1"/>
                </a:solidFill>
              </a:rPr>
              <a:t>Learning</a:t>
            </a:r>
          </a:p>
          <a:p>
            <a:pPr marL="571500" indent="-571500"/>
            <a:r>
              <a:rPr lang="en-US" sz="2800" dirty="0">
                <a:solidFill>
                  <a:schemeClr val="tx1"/>
                </a:solidFill>
              </a:rPr>
              <a:t>Structures</a:t>
            </a:r>
          </a:p>
          <a:p>
            <a:pPr marL="571500" indent="-571500"/>
            <a:r>
              <a:rPr lang="en-US" sz="2800" dirty="0">
                <a:solidFill>
                  <a:schemeClr val="tx1"/>
                </a:solidFill>
              </a:rPr>
              <a:t>Relationship</a:t>
            </a:r>
          </a:p>
        </p:txBody>
      </p:sp>
      <p:sp>
        <p:nvSpPr>
          <p:cNvPr id="4" name="Title 3">
            <a:extLst>
              <a:ext uri="{FF2B5EF4-FFF2-40B4-BE49-F238E27FC236}">
                <a16:creationId xmlns:a16="http://schemas.microsoft.com/office/drawing/2014/main" id="{5C9C3BC9-51DF-4847-BA71-BE298A447C33}"/>
              </a:ext>
            </a:extLst>
          </p:cNvPr>
          <p:cNvSpPr>
            <a:spLocks noGrp="1"/>
          </p:cNvSpPr>
          <p:nvPr>
            <p:ph type="title"/>
          </p:nvPr>
        </p:nvSpPr>
        <p:spPr/>
        <p:txBody>
          <a:bodyPr/>
          <a:lstStyle/>
          <a:p>
            <a:r>
              <a:rPr lang="en-US" dirty="0"/>
              <a:t>Classroom Medicine Wheel</a:t>
            </a:r>
          </a:p>
        </p:txBody>
      </p:sp>
    </p:spTree>
    <p:extLst>
      <p:ext uri="{BB962C8B-B14F-4D97-AF65-F5344CB8AC3E}">
        <p14:creationId xmlns:p14="http://schemas.microsoft.com/office/powerpoint/2010/main" val="267805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AA030-C9B7-FF4C-B13E-9BB3018015FA}"/>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21486B41-7949-5D4F-B3AF-5915E0C09CA4}"/>
              </a:ext>
            </a:extLst>
          </p:cNvPr>
          <p:cNvSpPr>
            <a:spLocks noGrp="1"/>
          </p:cNvSpPr>
          <p:nvPr>
            <p:ph idx="1"/>
          </p:nvPr>
        </p:nvSpPr>
        <p:spPr/>
        <p:txBody>
          <a:bodyPr/>
          <a:lstStyle/>
          <a:p>
            <a:pPr marL="0" indent="0">
              <a:lnSpc>
                <a:spcPct val="107000"/>
              </a:lnSpc>
              <a:spcBef>
                <a:spcPts val="0"/>
              </a:spcBef>
              <a:buNone/>
            </a:pPr>
            <a:r>
              <a:rPr lang="en-US" b="1" dirty="0">
                <a:latin typeface="Roboto" panose="02000000000000000000" pitchFamily="2" charset="0"/>
                <a:ea typeface="Roboto" panose="02000000000000000000" pitchFamily="2" charset="0"/>
                <a:cs typeface="Times New Roman" panose="02020603050405020304" pitchFamily="18" charset="0"/>
              </a:rPr>
              <a:t>Students will:</a:t>
            </a:r>
          </a:p>
          <a:p>
            <a:pPr lvl="0"/>
            <a:r>
              <a:rPr lang="en-US" dirty="0"/>
              <a:t>Recognize the concept of historical trauma and discuss how historical trauma can be connected to stress and imbalance in our lives.</a:t>
            </a:r>
          </a:p>
          <a:p>
            <a:pPr lvl="0"/>
            <a:r>
              <a:rPr lang="en-US" dirty="0"/>
              <a:t>Explore the four quadrants of the Medicine Wheel and think about how the physical, emotional, intellectual, and spiritual aspects of the Medicine Wheel can guide one toward balance and harmony in life.</a:t>
            </a:r>
          </a:p>
          <a:p>
            <a:pPr lvl="0"/>
            <a:r>
              <a:rPr lang="en-US" dirty="0"/>
              <a:t>Design their own Medicine Wheel that represents their own identity.</a:t>
            </a:r>
          </a:p>
          <a:p>
            <a:pPr lvl="0"/>
            <a:r>
              <a:rPr lang="en-US" dirty="0"/>
              <a:t>Discuss what a classroom or type of community needs to stay in balance, what kinds of things can create imbalance, and the role that they play in keeping the community harmonious and balanced.</a:t>
            </a:r>
          </a:p>
        </p:txBody>
      </p:sp>
    </p:spTree>
    <p:extLst>
      <p:ext uri="{BB962C8B-B14F-4D97-AF65-F5344CB8AC3E}">
        <p14:creationId xmlns:p14="http://schemas.microsoft.com/office/powerpoint/2010/main" val="67380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4F482C1-55F4-2342-9F67-FAB54C5BCD92}"/>
              </a:ext>
            </a:extLst>
          </p:cNvPr>
          <p:cNvPicPr>
            <a:picLocks noGrp="1" noChangeAspect="1"/>
          </p:cNvPicPr>
          <p:nvPr>
            <p:ph sz="half" idx="2"/>
          </p:nvPr>
        </p:nvPicPr>
        <p:blipFill>
          <a:blip r:embed="rId3"/>
          <a:srcRect t="7997" b="7997"/>
          <a:stretch/>
        </p:blipFill>
        <p:spPr>
          <a:xfrm>
            <a:off x="698560" y="1790700"/>
            <a:ext cx="5206882" cy="4419788"/>
          </a:xfrm>
        </p:spPr>
      </p:pic>
      <p:sp>
        <p:nvSpPr>
          <p:cNvPr id="3" name="Content Placeholder 2">
            <a:extLst>
              <a:ext uri="{FF2B5EF4-FFF2-40B4-BE49-F238E27FC236}">
                <a16:creationId xmlns:a16="http://schemas.microsoft.com/office/drawing/2014/main" id="{6032E56F-C988-7843-891C-9AB195E8CB38}"/>
              </a:ext>
            </a:extLst>
          </p:cNvPr>
          <p:cNvSpPr>
            <a:spLocks noGrp="1"/>
          </p:cNvSpPr>
          <p:nvPr>
            <p:ph sz="half" idx="10"/>
          </p:nvPr>
        </p:nvSpPr>
        <p:spPr/>
        <p:txBody>
          <a:bodyPr>
            <a:normAutofit/>
          </a:bodyPr>
          <a:lstStyle/>
          <a:p>
            <a:pPr marL="571500" indent="-571500"/>
            <a:r>
              <a:rPr lang="en-US" sz="2800" dirty="0">
                <a:solidFill>
                  <a:schemeClr val="tx1"/>
                </a:solidFill>
              </a:rPr>
              <a:t>Family</a:t>
            </a:r>
          </a:p>
          <a:p>
            <a:pPr marL="571500" indent="-571500"/>
            <a:r>
              <a:rPr lang="en-US" sz="2800" dirty="0">
                <a:solidFill>
                  <a:schemeClr val="tx1"/>
                </a:solidFill>
              </a:rPr>
              <a:t>Sports Team</a:t>
            </a:r>
          </a:p>
          <a:p>
            <a:pPr marL="571500" indent="-571500"/>
            <a:r>
              <a:rPr lang="en-US" sz="2800" dirty="0">
                <a:solidFill>
                  <a:schemeClr val="tx1"/>
                </a:solidFill>
              </a:rPr>
              <a:t>Neighborhood</a:t>
            </a:r>
          </a:p>
          <a:p>
            <a:pPr marL="571500" indent="-571500"/>
            <a:r>
              <a:rPr lang="en-US" sz="2800" dirty="0">
                <a:solidFill>
                  <a:schemeClr val="tx1"/>
                </a:solidFill>
              </a:rPr>
              <a:t>Religious Community</a:t>
            </a:r>
          </a:p>
          <a:p>
            <a:pPr marL="571500" indent="-571500"/>
            <a:r>
              <a:rPr lang="en-US" sz="2800" dirty="0">
                <a:solidFill>
                  <a:schemeClr val="tx1"/>
                </a:solidFill>
              </a:rPr>
              <a:t>Town</a:t>
            </a:r>
          </a:p>
          <a:p>
            <a:pPr marL="571500" indent="-571500"/>
            <a:r>
              <a:rPr lang="en-US" sz="2800" dirty="0">
                <a:solidFill>
                  <a:schemeClr val="tx1"/>
                </a:solidFill>
              </a:rPr>
              <a:t>Gaming Community</a:t>
            </a:r>
          </a:p>
          <a:p>
            <a:pPr marL="571500" indent="-571500"/>
            <a:r>
              <a:rPr lang="en-US" sz="2800" dirty="0">
                <a:solidFill>
                  <a:schemeClr val="tx1"/>
                </a:solidFill>
              </a:rPr>
              <a:t>Music Group</a:t>
            </a:r>
          </a:p>
        </p:txBody>
      </p:sp>
      <p:sp>
        <p:nvSpPr>
          <p:cNvPr id="4" name="Title 3">
            <a:extLst>
              <a:ext uri="{FF2B5EF4-FFF2-40B4-BE49-F238E27FC236}">
                <a16:creationId xmlns:a16="http://schemas.microsoft.com/office/drawing/2014/main" id="{5C9C3BC9-51DF-4847-BA71-BE298A447C33}"/>
              </a:ext>
            </a:extLst>
          </p:cNvPr>
          <p:cNvSpPr>
            <a:spLocks noGrp="1"/>
          </p:cNvSpPr>
          <p:nvPr>
            <p:ph type="title"/>
          </p:nvPr>
        </p:nvSpPr>
        <p:spPr/>
        <p:txBody>
          <a:bodyPr/>
          <a:lstStyle/>
          <a:p>
            <a:r>
              <a:rPr lang="en-US" dirty="0"/>
              <a:t>Classroom Medicine Wheel</a:t>
            </a:r>
          </a:p>
        </p:txBody>
      </p:sp>
    </p:spTree>
    <p:extLst>
      <p:ext uri="{BB962C8B-B14F-4D97-AF65-F5344CB8AC3E}">
        <p14:creationId xmlns:p14="http://schemas.microsoft.com/office/powerpoint/2010/main" val="401504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891CED-97C8-804A-842A-D184FA050636}"/>
              </a:ext>
            </a:extLst>
          </p:cNvPr>
          <p:cNvSpPr>
            <a:spLocks noGrp="1"/>
          </p:cNvSpPr>
          <p:nvPr>
            <p:ph type="title"/>
          </p:nvPr>
        </p:nvSpPr>
        <p:spPr/>
        <p:txBody>
          <a:bodyPr>
            <a:normAutofit/>
          </a:bodyPr>
          <a:lstStyle/>
          <a:p>
            <a:r>
              <a:rPr lang="en-US" dirty="0"/>
              <a:t>Talking Circle: Reflect and Respond</a:t>
            </a:r>
          </a:p>
        </p:txBody>
      </p:sp>
      <p:sp>
        <p:nvSpPr>
          <p:cNvPr id="10" name="Content Placeholder 2">
            <a:extLst>
              <a:ext uri="{FF2B5EF4-FFF2-40B4-BE49-F238E27FC236}">
                <a16:creationId xmlns:a16="http://schemas.microsoft.com/office/drawing/2014/main" id="{765B0ECF-58A7-554A-A1B9-87A1FB1DFB35}"/>
              </a:ext>
            </a:extLst>
          </p:cNvPr>
          <p:cNvSpPr>
            <a:spLocks noGrp="1"/>
          </p:cNvSpPr>
          <p:nvPr>
            <p:ph sz="half" idx="10"/>
          </p:nvPr>
        </p:nvSpPr>
        <p:spPr>
          <a:xfrm>
            <a:off x="6374297" y="2067340"/>
            <a:ext cx="4977914" cy="3829878"/>
          </a:xfrm>
        </p:spPr>
        <p:txBody>
          <a:bodyPr>
            <a:normAutofit/>
          </a:bodyPr>
          <a:lstStyle/>
          <a:p>
            <a:r>
              <a:rPr lang="en-US" dirty="0">
                <a:solidFill>
                  <a:schemeClr val="tx1"/>
                </a:solidFill>
              </a:rPr>
              <a:t>What ensures this community stays in harmony and balance? What are some examples of imbalance that could affect this community?</a:t>
            </a:r>
            <a:br>
              <a:rPr lang="en-US" dirty="0">
                <a:solidFill>
                  <a:schemeClr val="tx1"/>
                </a:solidFill>
              </a:rPr>
            </a:br>
            <a:endParaRPr lang="en-US" sz="1800" dirty="0">
              <a:solidFill>
                <a:schemeClr val="tx1"/>
              </a:solidFill>
            </a:endParaRPr>
          </a:p>
          <a:p>
            <a:r>
              <a:rPr lang="en-US" dirty="0">
                <a:solidFill>
                  <a:schemeClr val="tx1"/>
                </a:solidFill>
              </a:rPr>
              <a:t>What is your role in the community you chose for this activity?</a:t>
            </a:r>
            <a:br>
              <a:rPr lang="en-US" dirty="0">
                <a:solidFill>
                  <a:schemeClr val="tx1"/>
                </a:solidFill>
              </a:rPr>
            </a:br>
            <a:endParaRPr lang="en-US" sz="1800" dirty="0">
              <a:solidFill>
                <a:schemeClr val="tx1"/>
              </a:solidFill>
            </a:endParaRPr>
          </a:p>
          <a:p>
            <a:r>
              <a:rPr lang="en-US" dirty="0">
                <a:solidFill>
                  <a:schemeClr val="tx1"/>
                </a:solidFill>
              </a:rPr>
              <a:t>How does your role play a part in keeping the community in balance?</a:t>
            </a:r>
          </a:p>
        </p:txBody>
      </p:sp>
      <p:sp>
        <p:nvSpPr>
          <p:cNvPr id="3" name="Content Placeholder 2">
            <a:extLst>
              <a:ext uri="{FF2B5EF4-FFF2-40B4-BE49-F238E27FC236}">
                <a16:creationId xmlns:a16="http://schemas.microsoft.com/office/drawing/2014/main" id="{BB53C449-1EEA-884F-8456-1AF4F9D2B9F6}"/>
              </a:ext>
            </a:extLst>
          </p:cNvPr>
          <p:cNvSpPr>
            <a:spLocks noGrp="1"/>
          </p:cNvSpPr>
          <p:nvPr>
            <p:ph sz="half" idx="2"/>
          </p:nvPr>
        </p:nvSpPr>
        <p:spPr/>
        <p:txBody>
          <a:bodyPr/>
          <a:lstStyle/>
          <a:p>
            <a:endParaRPr lang="en-US"/>
          </a:p>
        </p:txBody>
      </p:sp>
      <p:pic>
        <p:nvPicPr>
          <p:cNvPr id="7" name="Content Placeholder 5">
            <a:extLst>
              <a:ext uri="{FF2B5EF4-FFF2-40B4-BE49-F238E27FC236}">
                <a16:creationId xmlns:a16="http://schemas.microsoft.com/office/drawing/2014/main" id="{C614CB56-70DE-5C44-A777-655647D4BB73}"/>
              </a:ext>
            </a:extLst>
          </p:cNvPr>
          <p:cNvPicPr>
            <a:picLocks noChangeAspect="1"/>
          </p:cNvPicPr>
          <p:nvPr/>
        </p:nvPicPr>
        <p:blipFill>
          <a:blip r:embed="rId3"/>
          <a:srcRect l="13599" r="13599"/>
          <a:stretch/>
        </p:blipFill>
        <p:spPr>
          <a:xfrm>
            <a:off x="596348" y="1775791"/>
            <a:ext cx="5128591" cy="4512193"/>
          </a:xfrm>
          <a:prstGeom prst="rect">
            <a:avLst/>
          </a:prstGeom>
        </p:spPr>
      </p:pic>
    </p:spTree>
    <p:extLst>
      <p:ext uri="{BB962C8B-B14F-4D97-AF65-F5344CB8AC3E}">
        <p14:creationId xmlns:p14="http://schemas.microsoft.com/office/powerpoint/2010/main" val="340301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0C5AC-D564-4840-8942-325BBAF9711B}"/>
              </a:ext>
            </a:extLst>
          </p:cNvPr>
          <p:cNvSpPr>
            <a:spLocks noGrp="1"/>
          </p:cNvSpPr>
          <p:nvPr>
            <p:ph type="title"/>
          </p:nvPr>
        </p:nvSpPr>
        <p:spPr/>
        <p:txBody>
          <a:bodyPr/>
          <a:lstStyle/>
          <a:p>
            <a:r>
              <a:rPr lang="en-US" dirty="0"/>
              <a:t>How can a Traditional Medicine Wheel help us to live a balanced and harmonious life?</a:t>
            </a:r>
          </a:p>
        </p:txBody>
      </p:sp>
    </p:spTree>
    <p:extLst>
      <p:ext uri="{BB962C8B-B14F-4D97-AF65-F5344CB8AC3E}">
        <p14:creationId xmlns:p14="http://schemas.microsoft.com/office/powerpoint/2010/main" val="1221653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F3B128-8DC8-8C4F-9AED-024AAA98B3D2}"/>
              </a:ext>
            </a:extLst>
          </p:cNvPr>
          <p:cNvSpPr>
            <a:spLocks noGrp="1"/>
          </p:cNvSpPr>
          <p:nvPr>
            <p:ph sz="half" idx="10"/>
          </p:nvPr>
        </p:nvSpPr>
        <p:spPr/>
        <p:txBody>
          <a:bodyPr>
            <a:normAutofit/>
          </a:bodyPr>
          <a:lstStyle/>
          <a:p>
            <a:pPr marL="0" indent="0">
              <a:buNone/>
            </a:pPr>
            <a:r>
              <a:rPr lang="en-US" sz="2800" dirty="0"/>
              <a:t>What is trauma?</a:t>
            </a:r>
          </a:p>
          <a:p>
            <a:pPr marL="571500" indent="-571500"/>
            <a:endParaRPr lang="en-US" sz="2800" dirty="0"/>
          </a:p>
          <a:p>
            <a:pPr marL="0" indent="0">
              <a:buNone/>
            </a:pPr>
            <a:r>
              <a:rPr lang="en-US" sz="2800" dirty="0"/>
              <a:t>How do you think trauma can affect our bodies?</a:t>
            </a:r>
            <a:endParaRPr lang="en-US" sz="2800" dirty="0">
              <a:latin typeface="Calibri Light" panose="020F0302020204030204" pitchFamily="34" charset="0"/>
              <a:cs typeface="Calibri Light" panose="020F0302020204030204" pitchFamily="34" charset="0"/>
            </a:endParaRPr>
          </a:p>
        </p:txBody>
      </p:sp>
      <p:sp>
        <p:nvSpPr>
          <p:cNvPr id="4" name="Title 3">
            <a:extLst>
              <a:ext uri="{FF2B5EF4-FFF2-40B4-BE49-F238E27FC236}">
                <a16:creationId xmlns:a16="http://schemas.microsoft.com/office/drawing/2014/main" id="{35E0003B-8A0D-0146-A045-369DB0660869}"/>
              </a:ext>
            </a:extLst>
          </p:cNvPr>
          <p:cNvSpPr>
            <a:spLocks noGrp="1"/>
          </p:cNvSpPr>
          <p:nvPr>
            <p:ph type="title"/>
          </p:nvPr>
        </p:nvSpPr>
        <p:spPr/>
        <p:txBody>
          <a:bodyPr/>
          <a:lstStyle/>
          <a:p>
            <a:r>
              <a:rPr lang="en-US" dirty="0"/>
              <a:t>Lesson 1:</a:t>
            </a:r>
          </a:p>
        </p:txBody>
      </p:sp>
      <p:sp>
        <p:nvSpPr>
          <p:cNvPr id="5" name="Text Placeholder 4">
            <a:extLst>
              <a:ext uri="{FF2B5EF4-FFF2-40B4-BE49-F238E27FC236}">
                <a16:creationId xmlns:a16="http://schemas.microsoft.com/office/drawing/2014/main" id="{E5CB77CA-020A-7840-A99D-F905DED374FC}"/>
              </a:ext>
            </a:extLst>
          </p:cNvPr>
          <p:cNvSpPr>
            <a:spLocks noGrp="1"/>
          </p:cNvSpPr>
          <p:nvPr>
            <p:ph type="body" sz="quarter" idx="11"/>
          </p:nvPr>
        </p:nvSpPr>
        <p:spPr/>
        <p:txBody>
          <a:bodyPr/>
          <a:lstStyle/>
          <a:p>
            <a:r>
              <a:rPr lang="en-US" dirty="0"/>
              <a:t>The Imbalance of Historical Trauma</a:t>
            </a:r>
          </a:p>
        </p:txBody>
      </p:sp>
      <p:pic>
        <p:nvPicPr>
          <p:cNvPr id="6" name="Content Placeholder 7">
            <a:extLst>
              <a:ext uri="{FF2B5EF4-FFF2-40B4-BE49-F238E27FC236}">
                <a16:creationId xmlns:a16="http://schemas.microsoft.com/office/drawing/2014/main" id="{FCEF9316-C497-8B4D-A74B-58C76BB32CE4}"/>
              </a:ext>
            </a:extLst>
          </p:cNvPr>
          <p:cNvPicPr preferRelativeResize="0">
            <a:picLocks/>
          </p:cNvPicPr>
          <p:nvPr/>
        </p:nvPicPr>
        <p:blipFill>
          <a:blip r:embed="rId3"/>
          <a:stretch/>
        </p:blipFill>
        <p:spPr>
          <a:xfrm>
            <a:off x="584199" y="1999167"/>
            <a:ext cx="4902141" cy="5061845"/>
          </a:xfrm>
          <a:prstGeom prst="rect">
            <a:avLst/>
          </a:prstGeom>
        </p:spPr>
      </p:pic>
    </p:spTree>
    <p:extLst>
      <p:ext uri="{BB962C8B-B14F-4D97-AF65-F5344CB8AC3E}">
        <p14:creationId xmlns:p14="http://schemas.microsoft.com/office/powerpoint/2010/main" val="380303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5AF5E-5D73-4642-91BD-4B2A8B9DC2CF}"/>
              </a:ext>
            </a:extLst>
          </p:cNvPr>
          <p:cNvSpPr>
            <a:spLocks noGrp="1"/>
          </p:cNvSpPr>
          <p:nvPr>
            <p:ph type="title"/>
          </p:nvPr>
        </p:nvSpPr>
        <p:spPr/>
        <p:txBody>
          <a:bodyPr/>
          <a:lstStyle/>
          <a:p>
            <a:r>
              <a:rPr lang="en-US" dirty="0"/>
              <a:t>Storytelling: Resilience in the Face of Trauma</a:t>
            </a:r>
          </a:p>
        </p:txBody>
      </p:sp>
      <p:pic>
        <p:nvPicPr>
          <p:cNvPr id="3" name="Content Placeholder 5">
            <a:extLst>
              <a:ext uri="{FF2B5EF4-FFF2-40B4-BE49-F238E27FC236}">
                <a16:creationId xmlns:a16="http://schemas.microsoft.com/office/drawing/2014/main" id="{4DCEC05F-9B9D-E141-9DEE-58ED6F2BD2E8}"/>
              </a:ext>
            </a:extLst>
          </p:cNvPr>
          <p:cNvPicPr>
            <a:picLocks noChangeAspect="1"/>
          </p:cNvPicPr>
          <p:nvPr/>
        </p:nvPicPr>
        <p:blipFill>
          <a:blip r:embed="rId3"/>
          <a:stretch/>
        </p:blipFill>
        <p:spPr>
          <a:xfrm>
            <a:off x="304800" y="1457739"/>
            <a:ext cx="7416800" cy="5346277"/>
          </a:xfrm>
          <a:prstGeom prst="rect">
            <a:avLst/>
          </a:prstGeom>
        </p:spPr>
      </p:pic>
      <p:sp>
        <p:nvSpPr>
          <p:cNvPr id="4" name="TextBox 3">
            <a:extLst>
              <a:ext uri="{FF2B5EF4-FFF2-40B4-BE49-F238E27FC236}">
                <a16:creationId xmlns:a16="http://schemas.microsoft.com/office/drawing/2014/main" id="{E8F3ED71-039F-9849-82CA-1BF157196735}"/>
              </a:ext>
            </a:extLst>
          </p:cNvPr>
          <p:cNvSpPr txBox="1"/>
          <p:nvPr/>
        </p:nvSpPr>
        <p:spPr>
          <a:xfrm>
            <a:off x="8039100" y="3429000"/>
            <a:ext cx="2997200" cy="1200329"/>
          </a:xfrm>
          <a:prstGeom prst="rect">
            <a:avLst/>
          </a:prstGeom>
          <a:noFill/>
        </p:spPr>
        <p:txBody>
          <a:bodyPr wrap="square" rtlCol="0">
            <a:spAutoFit/>
          </a:bodyPr>
          <a:lstStyle/>
          <a:p>
            <a:pPr algn="ctr"/>
            <a:r>
              <a:rPr lang="en-US" sz="3600" dirty="0">
                <a:solidFill>
                  <a:srgbClr val="D03939"/>
                </a:solidFill>
              </a:rPr>
              <a:t>What is resilience?</a:t>
            </a:r>
          </a:p>
        </p:txBody>
      </p:sp>
    </p:spTree>
    <p:extLst>
      <p:ext uri="{BB962C8B-B14F-4D97-AF65-F5344CB8AC3E}">
        <p14:creationId xmlns:p14="http://schemas.microsoft.com/office/powerpoint/2010/main" val="412664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4D38F5-21DF-6F4E-B120-F6E065B12FC6}"/>
              </a:ext>
            </a:extLst>
          </p:cNvPr>
          <p:cNvSpPr>
            <a:spLocks noGrp="1"/>
          </p:cNvSpPr>
          <p:nvPr>
            <p:ph sz="half" idx="10"/>
          </p:nvPr>
        </p:nvSpPr>
        <p:spPr>
          <a:xfrm>
            <a:off x="6374297" y="2067340"/>
            <a:ext cx="4977914" cy="3829878"/>
          </a:xfrm>
        </p:spPr>
        <p:txBody>
          <a:bodyPr>
            <a:normAutofit fontScale="92500"/>
          </a:bodyPr>
          <a:lstStyle/>
          <a:p>
            <a:pPr marL="571500" lvl="0" indent="-571500"/>
            <a:r>
              <a:rPr lang="en-US" sz="2800" dirty="0">
                <a:solidFill>
                  <a:schemeClr val="tx1"/>
                </a:solidFill>
              </a:rPr>
              <a:t>How does a Talking Circle allow everyone to speak, and everyone’s voice to be heard?</a:t>
            </a:r>
            <a:br>
              <a:rPr lang="en-US" sz="2800" dirty="0">
                <a:solidFill>
                  <a:schemeClr val="tx1"/>
                </a:solidFill>
              </a:rPr>
            </a:br>
            <a:endParaRPr lang="en-US" sz="2800" dirty="0">
              <a:solidFill>
                <a:schemeClr val="tx1"/>
              </a:solidFill>
            </a:endParaRPr>
          </a:p>
          <a:p>
            <a:pPr marL="571500" indent="-571500"/>
            <a:r>
              <a:rPr lang="en-US" sz="2800" dirty="0">
                <a:solidFill>
                  <a:schemeClr val="tx1"/>
                </a:solidFill>
              </a:rPr>
              <a:t>How does it promote respect?</a:t>
            </a:r>
            <a:br>
              <a:rPr lang="en-US" sz="2800" dirty="0">
                <a:solidFill>
                  <a:schemeClr val="tx1"/>
                </a:solidFill>
              </a:rPr>
            </a:br>
            <a:endParaRPr lang="en-US" sz="2800" dirty="0">
              <a:solidFill>
                <a:schemeClr val="tx1"/>
              </a:solidFill>
            </a:endParaRPr>
          </a:p>
          <a:p>
            <a:pPr marL="571500" indent="-571500"/>
            <a:r>
              <a:rPr lang="en-US" sz="2800" dirty="0">
                <a:solidFill>
                  <a:schemeClr val="tx1"/>
                </a:solidFill>
              </a:rPr>
              <a:t>What are some group norms that we can all agree on during Talking Circles?</a:t>
            </a:r>
            <a:endParaRPr lang="en-US" sz="2800" dirty="0">
              <a:solidFill>
                <a:schemeClr val="tx1"/>
              </a:solidFill>
              <a:cs typeface="Calibri Light" panose="020F0302020204030204" pitchFamily="34" charset="0"/>
            </a:endParaRPr>
          </a:p>
        </p:txBody>
      </p:sp>
      <p:sp>
        <p:nvSpPr>
          <p:cNvPr id="4" name="Title 3">
            <a:extLst>
              <a:ext uri="{FF2B5EF4-FFF2-40B4-BE49-F238E27FC236}">
                <a16:creationId xmlns:a16="http://schemas.microsoft.com/office/drawing/2014/main" id="{94891CED-97C8-804A-842A-D184FA050636}"/>
              </a:ext>
            </a:extLst>
          </p:cNvPr>
          <p:cNvSpPr>
            <a:spLocks noGrp="1"/>
          </p:cNvSpPr>
          <p:nvPr>
            <p:ph type="title"/>
          </p:nvPr>
        </p:nvSpPr>
        <p:spPr/>
        <p:txBody>
          <a:bodyPr>
            <a:normAutofit/>
          </a:bodyPr>
          <a:lstStyle/>
          <a:p>
            <a:r>
              <a:rPr lang="en-US" dirty="0"/>
              <a:t>Talking Circle History and Protocol</a:t>
            </a:r>
          </a:p>
        </p:txBody>
      </p:sp>
      <p:sp>
        <p:nvSpPr>
          <p:cNvPr id="5" name="Content Placeholder 4">
            <a:extLst>
              <a:ext uri="{FF2B5EF4-FFF2-40B4-BE49-F238E27FC236}">
                <a16:creationId xmlns:a16="http://schemas.microsoft.com/office/drawing/2014/main" id="{F1710B4E-3B69-AF4A-83A9-705AC17105D0}"/>
              </a:ext>
            </a:extLst>
          </p:cNvPr>
          <p:cNvSpPr>
            <a:spLocks noGrp="1"/>
          </p:cNvSpPr>
          <p:nvPr>
            <p:ph sz="half" idx="2"/>
          </p:nvPr>
        </p:nvSpPr>
        <p:spPr/>
        <p:txBody>
          <a:bodyPr/>
          <a:lstStyle/>
          <a:p>
            <a:endParaRPr lang="en-US"/>
          </a:p>
        </p:txBody>
      </p:sp>
      <p:pic>
        <p:nvPicPr>
          <p:cNvPr id="7" name="Content Placeholder 5">
            <a:extLst>
              <a:ext uri="{FF2B5EF4-FFF2-40B4-BE49-F238E27FC236}">
                <a16:creationId xmlns:a16="http://schemas.microsoft.com/office/drawing/2014/main" id="{4BDCA7A5-236A-B74F-9EDE-299BFBBDB28D}"/>
              </a:ext>
            </a:extLst>
          </p:cNvPr>
          <p:cNvPicPr>
            <a:picLocks noChangeAspect="1"/>
          </p:cNvPicPr>
          <p:nvPr/>
        </p:nvPicPr>
        <p:blipFill>
          <a:blip r:embed="rId3"/>
          <a:srcRect l="13599" r="13599"/>
          <a:stretch/>
        </p:blipFill>
        <p:spPr>
          <a:xfrm>
            <a:off x="596348" y="1775791"/>
            <a:ext cx="5128591" cy="4512193"/>
          </a:xfrm>
          <a:prstGeom prst="rect">
            <a:avLst/>
          </a:prstGeom>
        </p:spPr>
      </p:pic>
    </p:spTree>
    <p:extLst>
      <p:ext uri="{BB962C8B-B14F-4D97-AF65-F5344CB8AC3E}">
        <p14:creationId xmlns:p14="http://schemas.microsoft.com/office/powerpoint/2010/main" val="1811430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0F6F825-4A24-E943-A9E1-CCAC234B0510}"/>
              </a:ext>
            </a:extLst>
          </p:cNvPr>
          <p:cNvPicPr>
            <a:picLocks noGrp="1" noChangeAspect="1"/>
          </p:cNvPicPr>
          <p:nvPr>
            <p:ph sz="half" idx="2"/>
          </p:nvPr>
        </p:nvPicPr>
        <p:blipFill>
          <a:blip r:embed="rId3"/>
          <a:srcRect l="11304" r="11304"/>
          <a:stretch/>
        </p:blipFill>
        <p:spPr>
          <a:xfrm>
            <a:off x="621748" y="1801052"/>
            <a:ext cx="5128591" cy="4421809"/>
          </a:xfrm>
        </p:spPr>
      </p:pic>
      <p:sp>
        <p:nvSpPr>
          <p:cNvPr id="3" name="Content Placeholder 2">
            <a:extLst>
              <a:ext uri="{FF2B5EF4-FFF2-40B4-BE49-F238E27FC236}">
                <a16:creationId xmlns:a16="http://schemas.microsoft.com/office/drawing/2014/main" id="{8D4D38F5-21DF-6F4E-B120-F6E065B12FC6}"/>
              </a:ext>
            </a:extLst>
          </p:cNvPr>
          <p:cNvSpPr>
            <a:spLocks noGrp="1"/>
          </p:cNvSpPr>
          <p:nvPr>
            <p:ph sz="half" idx="10"/>
          </p:nvPr>
        </p:nvSpPr>
        <p:spPr>
          <a:xfrm>
            <a:off x="6109252" y="1978713"/>
            <a:ext cx="5461000" cy="4168085"/>
          </a:xfrm>
        </p:spPr>
        <p:txBody>
          <a:bodyPr>
            <a:noAutofit/>
          </a:bodyPr>
          <a:lstStyle/>
          <a:p>
            <a:pPr marL="471488" lvl="1" indent="-406400">
              <a:lnSpc>
                <a:spcPct val="100000"/>
              </a:lnSpc>
            </a:pPr>
            <a:r>
              <a:rPr lang="en-US" sz="1900" dirty="0">
                <a:solidFill>
                  <a:schemeClr val="tx1"/>
                </a:solidFill>
              </a:rPr>
              <a:t>What causes us stress in our everyday lives?</a:t>
            </a:r>
            <a:br>
              <a:rPr lang="en-US" sz="1800" dirty="0">
                <a:solidFill>
                  <a:schemeClr val="tx1"/>
                </a:solidFill>
              </a:rPr>
            </a:br>
            <a:endParaRPr lang="en-US" sz="1050" dirty="0">
              <a:solidFill>
                <a:schemeClr val="tx1"/>
              </a:solidFill>
            </a:endParaRPr>
          </a:p>
          <a:p>
            <a:pPr marL="471488" lvl="1" indent="-406400">
              <a:lnSpc>
                <a:spcPct val="100000"/>
              </a:lnSpc>
            </a:pPr>
            <a:r>
              <a:rPr lang="en-US" sz="1900" dirty="0">
                <a:solidFill>
                  <a:schemeClr val="tx1"/>
                </a:solidFill>
              </a:rPr>
              <a:t>How might the long-standing effects of </a:t>
            </a:r>
            <a:br>
              <a:rPr lang="en-US" sz="1900" dirty="0">
                <a:solidFill>
                  <a:schemeClr val="tx1"/>
                </a:solidFill>
              </a:rPr>
            </a:br>
            <a:r>
              <a:rPr lang="en-US" sz="1900" dirty="0">
                <a:solidFill>
                  <a:schemeClr val="tx1"/>
                </a:solidFill>
              </a:rPr>
              <a:t>historical trauma that is passed down through generations be similar to the stress we feel? </a:t>
            </a:r>
            <a:br>
              <a:rPr lang="en-US" sz="1900" dirty="0">
                <a:solidFill>
                  <a:schemeClr val="tx1"/>
                </a:solidFill>
              </a:rPr>
            </a:br>
            <a:r>
              <a:rPr lang="en-US" sz="1900" dirty="0">
                <a:solidFill>
                  <a:schemeClr val="tx1"/>
                </a:solidFill>
              </a:rPr>
              <a:t>How is it different?</a:t>
            </a:r>
            <a:br>
              <a:rPr lang="en-US" sz="1800" dirty="0">
                <a:solidFill>
                  <a:schemeClr val="tx1"/>
                </a:solidFill>
              </a:rPr>
            </a:br>
            <a:endParaRPr lang="en-US" sz="1050" dirty="0">
              <a:solidFill>
                <a:schemeClr val="tx1"/>
              </a:solidFill>
            </a:endParaRPr>
          </a:p>
          <a:p>
            <a:pPr marL="471488" lvl="1" indent="-406400">
              <a:lnSpc>
                <a:spcPct val="100000"/>
              </a:lnSpc>
            </a:pPr>
            <a:r>
              <a:rPr lang="en-US" sz="1900" dirty="0">
                <a:solidFill>
                  <a:schemeClr val="tx1"/>
                </a:solidFill>
              </a:rPr>
              <a:t>What kind of historical trauma may exist in our families and/or our community?</a:t>
            </a:r>
            <a:br>
              <a:rPr lang="en-US" sz="1800" dirty="0">
                <a:solidFill>
                  <a:schemeClr val="tx1"/>
                </a:solidFill>
              </a:rPr>
            </a:br>
            <a:endParaRPr lang="en-US" sz="1050" dirty="0">
              <a:solidFill>
                <a:schemeClr val="tx1"/>
              </a:solidFill>
            </a:endParaRPr>
          </a:p>
          <a:p>
            <a:pPr marL="471488" lvl="1" indent="-406400">
              <a:lnSpc>
                <a:spcPct val="100000"/>
              </a:lnSpc>
            </a:pPr>
            <a:r>
              <a:rPr lang="en-US" sz="1900" dirty="0">
                <a:solidFill>
                  <a:schemeClr val="tx1"/>
                </a:solidFill>
              </a:rPr>
              <a:t>In what ways can the image of the Medicine Wheel, that Dr. Doyle talked about in his story, help people to heal from historical trauma? How can it help to keep people mentally healthy?  </a:t>
            </a:r>
          </a:p>
        </p:txBody>
      </p:sp>
      <p:sp>
        <p:nvSpPr>
          <p:cNvPr id="4" name="Title 3">
            <a:extLst>
              <a:ext uri="{FF2B5EF4-FFF2-40B4-BE49-F238E27FC236}">
                <a16:creationId xmlns:a16="http://schemas.microsoft.com/office/drawing/2014/main" id="{94891CED-97C8-804A-842A-D184FA050636}"/>
              </a:ext>
            </a:extLst>
          </p:cNvPr>
          <p:cNvSpPr>
            <a:spLocks noGrp="1"/>
          </p:cNvSpPr>
          <p:nvPr>
            <p:ph type="title"/>
          </p:nvPr>
        </p:nvSpPr>
        <p:spPr/>
        <p:txBody>
          <a:bodyPr>
            <a:normAutofit/>
          </a:bodyPr>
          <a:lstStyle/>
          <a:p>
            <a:r>
              <a:rPr lang="en-US" dirty="0"/>
              <a:t>Talking Circle: Reflect and Respond</a:t>
            </a:r>
          </a:p>
        </p:txBody>
      </p:sp>
    </p:spTree>
    <p:extLst>
      <p:ext uri="{BB962C8B-B14F-4D97-AF65-F5344CB8AC3E}">
        <p14:creationId xmlns:p14="http://schemas.microsoft.com/office/powerpoint/2010/main" val="1802058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18C47C0-5CE3-4F42-8D2E-B756CB74C420}"/>
              </a:ext>
            </a:extLst>
          </p:cNvPr>
          <p:cNvPicPr>
            <a:picLocks noChangeAspect="1"/>
          </p:cNvPicPr>
          <p:nvPr/>
        </p:nvPicPr>
        <p:blipFill rotWithShape="1">
          <a:blip r:embed="rId3"/>
          <a:srcRect l="8161" r="10085"/>
          <a:stretch/>
        </p:blipFill>
        <p:spPr>
          <a:xfrm>
            <a:off x="4279026" y="3543300"/>
            <a:ext cx="3201274" cy="2966154"/>
          </a:xfrm>
          <a:prstGeom prst="ellipse">
            <a:avLst/>
          </a:prstGeom>
        </p:spPr>
      </p:pic>
      <p:sp>
        <p:nvSpPr>
          <p:cNvPr id="2" name="Title 1">
            <a:extLst>
              <a:ext uri="{FF2B5EF4-FFF2-40B4-BE49-F238E27FC236}">
                <a16:creationId xmlns:a16="http://schemas.microsoft.com/office/drawing/2014/main" id="{E10ED582-13D2-AD42-93BA-146C4D202665}"/>
              </a:ext>
            </a:extLst>
          </p:cNvPr>
          <p:cNvSpPr>
            <a:spLocks noGrp="1"/>
          </p:cNvSpPr>
          <p:nvPr>
            <p:ph type="title"/>
          </p:nvPr>
        </p:nvSpPr>
        <p:spPr/>
        <p:txBody>
          <a:bodyPr/>
          <a:lstStyle/>
          <a:p>
            <a:r>
              <a:rPr lang="en-US" dirty="0"/>
              <a:t>Lesson 2</a:t>
            </a:r>
          </a:p>
        </p:txBody>
      </p:sp>
      <p:sp>
        <p:nvSpPr>
          <p:cNvPr id="3" name="Content Placeholder 2">
            <a:extLst>
              <a:ext uri="{FF2B5EF4-FFF2-40B4-BE49-F238E27FC236}">
                <a16:creationId xmlns:a16="http://schemas.microsoft.com/office/drawing/2014/main" id="{87283D07-6131-4949-8AB7-4E71A97F893A}"/>
              </a:ext>
            </a:extLst>
          </p:cNvPr>
          <p:cNvSpPr>
            <a:spLocks noGrp="1"/>
          </p:cNvSpPr>
          <p:nvPr>
            <p:ph idx="1"/>
          </p:nvPr>
        </p:nvSpPr>
        <p:spPr>
          <a:xfrm>
            <a:off x="501650" y="2834295"/>
            <a:ext cx="11188700" cy="3303133"/>
          </a:xfrm>
        </p:spPr>
        <p:txBody>
          <a:bodyPr>
            <a:normAutofit/>
          </a:bodyPr>
          <a:lstStyle/>
          <a:p>
            <a:pPr marL="0" indent="0">
              <a:buNone/>
            </a:pPr>
            <a:r>
              <a:rPr lang="en-US" sz="2700" b="1" dirty="0">
                <a:solidFill>
                  <a:srgbClr val="D03939"/>
                </a:solidFill>
              </a:rPr>
              <a:t>What do you think the four directions of the Medicine Wheel might represent?</a:t>
            </a:r>
            <a:endParaRPr lang="en-US" sz="2700" b="1" dirty="0">
              <a:solidFill>
                <a:srgbClr val="D03939"/>
              </a:solidFill>
              <a:latin typeface="Calibri Light" panose="020F0302020204030204" pitchFamily="34" charset="0"/>
              <a:cs typeface="Calibri Light" panose="020F0302020204030204" pitchFamily="34" charset="0"/>
            </a:endParaRPr>
          </a:p>
        </p:txBody>
      </p:sp>
      <p:sp>
        <p:nvSpPr>
          <p:cNvPr id="4" name="Text Placeholder 3">
            <a:extLst>
              <a:ext uri="{FF2B5EF4-FFF2-40B4-BE49-F238E27FC236}">
                <a16:creationId xmlns:a16="http://schemas.microsoft.com/office/drawing/2014/main" id="{04E2E033-8A40-C140-9AD9-8142BD7E0229}"/>
              </a:ext>
            </a:extLst>
          </p:cNvPr>
          <p:cNvSpPr>
            <a:spLocks noGrp="1"/>
          </p:cNvSpPr>
          <p:nvPr>
            <p:ph type="body" sz="quarter" idx="10"/>
          </p:nvPr>
        </p:nvSpPr>
        <p:spPr/>
        <p:txBody>
          <a:bodyPr/>
          <a:lstStyle/>
          <a:p>
            <a:r>
              <a:rPr lang="en-US" dirty="0"/>
              <a:t>The Medicine Wheel</a:t>
            </a:r>
          </a:p>
        </p:txBody>
      </p:sp>
      <p:pic>
        <p:nvPicPr>
          <p:cNvPr id="8" name="Picture 7">
            <a:extLst>
              <a:ext uri="{FF2B5EF4-FFF2-40B4-BE49-F238E27FC236}">
                <a16:creationId xmlns:a16="http://schemas.microsoft.com/office/drawing/2014/main" id="{A2DF7548-4B6E-CD49-98BD-09E5D3F5D9EE}"/>
              </a:ext>
            </a:extLst>
          </p:cNvPr>
          <p:cNvPicPr>
            <a:picLocks/>
          </p:cNvPicPr>
          <p:nvPr/>
        </p:nvPicPr>
        <p:blipFill>
          <a:blip r:embed="rId4"/>
          <a:srcRect t="2392" b="2392"/>
          <a:stretch/>
        </p:blipFill>
        <p:spPr>
          <a:xfrm>
            <a:off x="8033797" y="3543300"/>
            <a:ext cx="2962656" cy="2966154"/>
          </a:xfrm>
          <a:prstGeom prst="ellipse">
            <a:avLst/>
          </a:prstGeom>
        </p:spPr>
      </p:pic>
      <p:pic>
        <p:nvPicPr>
          <p:cNvPr id="12" name="Picture 11" descr="A picture containing text, outdoor, outdoor object, sunset&#10;&#10;Description automatically generated">
            <a:extLst>
              <a:ext uri="{FF2B5EF4-FFF2-40B4-BE49-F238E27FC236}">
                <a16:creationId xmlns:a16="http://schemas.microsoft.com/office/drawing/2014/main" id="{E68074F0-106F-1245-96AF-6E54E106CBBC}"/>
              </a:ext>
            </a:extLst>
          </p:cNvPr>
          <p:cNvPicPr>
            <a:picLocks noChangeAspect="1"/>
          </p:cNvPicPr>
          <p:nvPr/>
        </p:nvPicPr>
        <p:blipFill rotWithShape="1">
          <a:blip r:embed="rId5"/>
          <a:srcRect l="25088"/>
          <a:stretch/>
        </p:blipFill>
        <p:spPr>
          <a:xfrm>
            <a:off x="838200" y="3543300"/>
            <a:ext cx="2962656" cy="2966154"/>
          </a:xfrm>
          <a:prstGeom prst="ellipse">
            <a:avLst/>
          </a:prstGeom>
        </p:spPr>
      </p:pic>
    </p:spTree>
    <p:extLst>
      <p:ext uri="{BB962C8B-B14F-4D97-AF65-F5344CB8AC3E}">
        <p14:creationId xmlns:p14="http://schemas.microsoft.com/office/powerpoint/2010/main" val="1854770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7C831-CEC8-BD46-AAEB-F727C2174223}"/>
              </a:ext>
            </a:extLst>
          </p:cNvPr>
          <p:cNvSpPr>
            <a:spLocks noGrp="1"/>
          </p:cNvSpPr>
          <p:nvPr>
            <p:ph type="title"/>
          </p:nvPr>
        </p:nvSpPr>
        <p:spPr/>
        <p:txBody>
          <a:bodyPr>
            <a:normAutofit/>
          </a:bodyPr>
          <a:lstStyle/>
          <a:p>
            <a:r>
              <a:rPr lang="en-US" dirty="0"/>
              <a:t>Storytelling: Connecting the Four Directions</a:t>
            </a:r>
          </a:p>
        </p:txBody>
      </p:sp>
      <p:pic>
        <p:nvPicPr>
          <p:cNvPr id="3" name="Content Placeholder 7">
            <a:extLst>
              <a:ext uri="{FF2B5EF4-FFF2-40B4-BE49-F238E27FC236}">
                <a16:creationId xmlns:a16="http://schemas.microsoft.com/office/drawing/2014/main" id="{E9CC38DF-8E45-9C4A-AEFA-7CE07FA23339}"/>
              </a:ext>
            </a:extLst>
          </p:cNvPr>
          <p:cNvPicPr>
            <a:picLocks noChangeAspect="1"/>
          </p:cNvPicPr>
          <p:nvPr/>
        </p:nvPicPr>
        <p:blipFill>
          <a:blip r:embed="rId3"/>
          <a:stretch/>
        </p:blipFill>
        <p:spPr>
          <a:xfrm>
            <a:off x="2590799" y="406423"/>
            <a:ext cx="7010401" cy="7238789"/>
          </a:xfrm>
          <a:prstGeom prst="rect">
            <a:avLst/>
          </a:prstGeom>
        </p:spPr>
      </p:pic>
    </p:spTree>
    <p:extLst>
      <p:ext uri="{BB962C8B-B14F-4D97-AF65-F5344CB8AC3E}">
        <p14:creationId xmlns:p14="http://schemas.microsoft.com/office/powerpoint/2010/main" val="4958279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60CF659410E6A45AEE53BA4746D6574" ma:contentTypeVersion="17" ma:contentTypeDescription="Create a new document." ma:contentTypeScope="" ma:versionID="374f772c39dd90476ca6362ffb33a326">
  <xsd:schema xmlns:xsd="http://www.w3.org/2001/XMLSchema" xmlns:xs="http://www.w3.org/2001/XMLSchema" xmlns:p="http://schemas.microsoft.com/office/2006/metadata/properties" xmlns:ns1="http://schemas.microsoft.com/sharepoint/v3" xmlns:ns2="0b5f8546-f232-423b-b5ab-b50858856574" xmlns:ns3="2f80ae54-6d9f-4f2a-b7e8-58987361d6c8" targetNamespace="http://schemas.microsoft.com/office/2006/metadata/properties" ma:root="true" ma:fieldsID="1d4f8fd3078afd6fa601b97a66d2f801" ns1:_="" ns2:_="" ns3:_="">
    <xsd:import namespace="http://schemas.microsoft.com/sharepoint/v3"/>
    <xsd:import namespace="0b5f8546-f232-423b-b5ab-b50858856574"/>
    <xsd:import namespace="2f80ae54-6d9f-4f2a-b7e8-58987361d6c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1:_ip_UnifiedCompliancePolicyProperties" minOccurs="0"/>
                <xsd:element ref="ns1:_ip_UnifiedCompliancePolicyUIAction" minOccurs="0"/>
                <xsd:element ref="ns2:_Flow_SignoffStatus" minOccurs="0"/>
                <xsd:element ref="ns2:Thumbnai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b5f8546-f232-423b-b5ab-b508588565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_Flow_SignoffStatus" ma:index="22" nillable="true" ma:displayName="Sign-off status" ma:internalName="Sign_x002d_off_x0020_status">
      <xsd:simpleType>
        <xsd:restriction base="dms:Text"/>
      </xsd:simpleType>
    </xsd:element>
    <xsd:element name="Thumbnail" ma:index="23" nillable="true" ma:displayName="Thumbnail" ma:format="Image" ma:internalName="Thumbnail">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f80ae54-6d9f-4f2a-b7e8-58987361d6c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humbnail xmlns="0b5f8546-f232-423b-b5ab-b50858856574">
      <Url xsi:nil="true"/>
      <Description xsi:nil="true"/>
    </Thumbnail>
    <_ip_UnifiedCompliancePolicyProperties xmlns="http://schemas.microsoft.com/sharepoint/v3" xsi:nil="true"/>
    <_Flow_SignoffStatus xmlns="0b5f8546-f232-423b-b5ab-b50858856574" xsi:nil="true"/>
  </documentManagement>
</p:properties>
</file>

<file path=customXml/itemProps1.xml><?xml version="1.0" encoding="utf-8"?>
<ds:datastoreItem xmlns:ds="http://schemas.openxmlformats.org/officeDocument/2006/customXml" ds:itemID="{80AA0DB9-6EF1-43CA-9CF8-0659654F44D3}"/>
</file>

<file path=customXml/itemProps2.xml><?xml version="1.0" encoding="utf-8"?>
<ds:datastoreItem xmlns:ds="http://schemas.openxmlformats.org/officeDocument/2006/customXml" ds:itemID="{17863D2E-8888-442C-9045-A850A39C939E}"/>
</file>

<file path=customXml/itemProps3.xml><?xml version="1.0" encoding="utf-8"?>
<ds:datastoreItem xmlns:ds="http://schemas.openxmlformats.org/officeDocument/2006/customXml" ds:itemID="{E3F8565A-F586-4470-BA47-7AFB4D90721E}"/>
</file>

<file path=docProps/app.xml><?xml version="1.0" encoding="utf-8"?>
<Properties xmlns="http://schemas.openxmlformats.org/officeDocument/2006/extended-properties" xmlns:vt="http://schemas.openxmlformats.org/officeDocument/2006/docPropsVTypes">
  <TotalTime>2655</TotalTime>
  <Words>3569</Words>
  <Application>Microsoft Macintosh PowerPoint</Application>
  <PresentationFormat>Widescreen</PresentationFormat>
  <Paragraphs>224</Paragraphs>
  <Slides>21</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Calibri</vt:lpstr>
      <vt:lpstr>Roboto</vt:lpstr>
      <vt:lpstr>Arial</vt:lpstr>
      <vt:lpstr>Omnes SemiBold</vt:lpstr>
      <vt:lpstr>Omnes Light</vt:lpstr>
      <vt:lpstr>Calibri Light</vt:lpstr>
      <vt:lpstr>Symbol</vt:lpstr>
      <vt:lpstr>Office Theme</vt:lpstr>
      <vt:lpstr>PowerPoint Presentation</vt:lpstr>
      <vt:lpstr>Objectives</vt:lpstr>
      <vt:lpstr>How can a Traditional Medicine Wheel help us to live a balanced and harmonious life?</vt:lpstr>
      <vt:lpstr>Lesson 1:</vt:lpstr>
      <vt:lpstr>Storytelling: Resilience in the Face of Trauma</vt:lpstr>
      <vt:lpstr>Talking Circle History and Protocol</vt:lpstr>
      <vt:lpstr>Talking Circle: Reflect and Respond</vt:lpstr>
      <vt:lpstr>Lesson 2</vt:lpstr>
      <vt:lpstr>Storytelling: Connecting the Four Directions</vt:lpstr>
      <vt:lpstr>Medicine Wheel Bingo!</vt:lpstr>
      <vt:lpstr>Talking Circle: Reflect and Respond</vt:lpstr>
      <vt:lpstr>Lesson 3</vt:lpstr>
      <vt:lpstr>Storytelling: The Healing of Ceremony</vt:lpstr>
      <vt:lpstr>Storytelling: The Healing of Traditional Medicine  and Dance</vt:lpstr>
      <vt:lpstr>My Medicine Wheel</vt:lpstr>
      <vt:lpstr>Talking Circle: Reflect and Respond</vt:lpstr>
      <vt:lpstr>Lesson 4</vt:lpstr>
      <vt:lpstr>Storytelling: Maintaining Balance and Harmony  in Our Communities</vt:lpstr>
      <vt:lpstr>Classroom Medicine Wheel</vt:lpstr>
      <vt:lpstr>Classroom Medicine Wheel</vt:lpstr>
      <vt:lpstr>Talking Circle: Reflect and Respond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McKenzie Lewis</dc:creator>
  <cp:lastModifiedBy>McKenzie Lewis</cp:lastModifiedBy>
  <cp:revision>60</cp:revision>
  <dcterms:created xsi:type="dcterms:W3CDTF">2021-03-11T17:50:22Z</dcterms:created>
  <dcterms:modified xsi:type="dcterms:W3CDTF">2021-04-14T17:13:12Z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0x010100560CF659410E6A45AEE53BA4746D6574</vt:lpwstr>
  </property>
</Properties>
</file>