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21"/>
  </p:notesMasterIdLst>
  <p:sldIdLst>
    <p:sldId id="256" r:id="rId2"/>
    <p:sldId id="258" r:id="rId3"/>
    <p:sldId id="257" r:id="rId4"/>
    <p:sldId id="260" r:id="rId5"/>
    <p:sldId id="281" r:id="rId6"/>
    <p:sldId id="261" r:id="rId7"/>
    <p:sldId id="259" r:id="rId8"/>
    <p:sldId id="262" r:id="rId9"/>
    <p:sldId id="282" r:id="rId10"/>
    <p:sldId id="263" r:id="rId11"/>
    <p:sldId id="274" r:id="rId12"/>
    <p:sldId id="275" r:id="rId13"/>
    <p:sldId id="276" r:id="rId14"/>
    <p:sldId id="278" r:id="rId15"/>
    <p:sldId id="283" r:id="rId16"/>
    <p:sldId id="279" r:id="rId17"/>
    <p:sldId id="280" r:id="rId18"/>
    <p:sldId id="284"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8C8"/>
    <a:srgbClr val="15284B"/>
    <a:srgbClr val="66CDCC"/>
    <a:srgbClr val="D11F2F"/>
    <a:srgbClr val="00AFDE"/>
    <a:srgbClr val="01A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p:restoredTop sz="82397"/>
  </p:normalViewPr>
  <p:slideViewPr>
    <p:cSldViewPr snapToGrid="0" snapToObjects="1">
      <p:cViewPr varScale="1">
        <p:scale>
          <a:sx n="177" d="100"/>
          <a:sy n="177" d="100"/>
        </p:scale>
        <p:origin x="1032"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5" d="100"/>
          <a:sy n="75" d="100"/>
        </p:scale>
        <p:origin x="350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5BB9-C6A9-B74F-AC0B-BAB030BCE20A}" type="datetimeFigureOut">
              <a:rPr lang="en-US" smtClean="0"/>
              <a:t>3/29/19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700E9-5488-854C-B4D5-283947C4CFDF}" type="slidenum">
              <a:rPr lang="en-US" smtClean="0"/>
              <a:t>‹#›</a:t>
            </a:fld>
            <a:endParaRPr lang="en-US" dirty="0"/>
          </a:p>
        </p:txBody>
      </p:sp>
    </p:spTree>
    <p:extLst>
      <p:ext uri="{BB962C8B-B14F-4D97-AF65-F5344CB8AC3E}">
        <p14:creationId xmlns:p14="http://schemas.microsoft.com/office/powerpoint/2010/main" val="59948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pr.org/2017/02/26/517305305/the-call-in-the-opioid-epidemic-and-how-opioids-have-affected-your-liv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nn.com/2017/06/01/health/opioid-epidemic-1980-letter-origins-study/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nn.com/2016/05/11/health/sanjay-gupta-prescription-addiction-doctors-must-lead/"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nejm.org/doi/pdf/10.1056/NEJM19800110302022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700E9-5488-854C-B4D5-283947C4CFDF}" type="slidenum">
              <a:rPr lang="en-US" smtClean="0"/>
              <a:t>0</a:t>
            </a:fld>
            <a:endParaRPr lang="en-US" dirty="0"/>
          </a:p>
        </p:txBody>
      </p:sp>
    </p:spTree>
    <p:extLst>
      <p:ext uri="{BB962C8B-B14F-4D97-AF65-F5344CB8AC3E}">
        <p14:creationId xmlns:p14="http://schemas.microsoft.com/office/powerpoint/2010/main" val="1020369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Instructors Notes:</a:t>
            </a:r>
          </a:p>
          <a:p>
            <a:pPr lvl="0"/>
            <a:r>
              <a:rPr lang="en-US" sz="1200" kern="1200" dirty="0">
                <a:solidFill>
                  <a:schemeClr val="tx1"/>
                </a:solidFill>
                <a:effectLst/>
                <a:latin typeface="+mn-lt"/>
                <a:ea typeface="+mn-ea"/>
                <a:cs typeface="+mn-cs"/>
              </a:rPr>
              <a:t>Explain to students that they will use a podcast as a resource to help them kick-start their research with some background information. Students should listen for evidence of how their role in the community plays a part in responding to this epidemic. </a:t>
            </a:r>
          </a:p>
          <a:p>
            <a:pPr lvl="0"/>
            <a:r>
              <a:rPr lang="en-US" sz="1200" kern="1200" dirty="0">
                <a:solidFill>
                  <a:schemeClr val="tx1"/>
                </a:solidFill>
                <a:effectLst/>
                <a:latin typeface="+mn-lt"/>
                <a:ea typeface="+mn-ea"/>
                <a:cs typeface="+mn-cs"/>
              </a:rPr>
              <a:t>Listen with the class to the NPR News interview program, “The Call-In,” in an interview with Acting DEA Administrator Chuck Rosenberg, about how a public health epidemic impacts the community, and the public health response </a:t>
            </a:r>
            <a:r>
              <a:rPr lang="en-US" sz="1200" u="sng" kern="1200" dirty="0">
                <a:solidFill>
                  <a:schemeClr val="tx1"/>
                </a:solidFill>
                <a:effectLst/>
                <a:latin typeface="+mn-lt"/>
                <a:ea typeface="+mn-ea"/>
                <a:cs typeface="+mn-cs"/>
                <a:hlinkClick r:id="rId3"/>
              </a:rPr>
              <a:t>http://www.npr.org/2017/02/26/517305305/the-call-in-the-opioid-epidemic-and-how-opioids-have-affected-your-lives</a:t>
            </a:r>
            <a:r>
              <a:rPr lang="en-US" sz="1200" kern="1200" dirty="0">
                <a:solidFill>
                  <a:schemeClr val="tx1"/>
                </a:solidFill>
                <a:effectLst/>
                <a:latin typeface="+mn-lt"/>
                <a:ea typeface="+mn-ea"/>
                <a:cs typeface="+mn-cs"/>
              </a:rPr>
              <a:t> (8 min. 51 secs).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Key takeaways: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Interviewing experts to understand how they approach the public health problem of opioid abuse is an effective way to gain an overview of the problem at the local level. By talking to the experts, students will learn the techniques of interviewing, how to find facts to support the evidence, and putting those facts into a format that is easy to comprehend, either visually (graphics, infographics), in an article or report, or in digital formats like video or podcasts.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Key points for the discussion: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are some of the ways in the Q&amp;A session that the people who called in are grappling with this crisis?</a:t>
            </a:r>
          </a:p>
          <a:p>
            <a:pPr lvl="0"/>
            <a:r>
              <a:rPr lang="en-US" sz="1200" kern="1200" dirty="0">
                <a:solidFill>
                  <a:schemeClr val="tx1"/>
                </a:solidFill>
                <a:effectLst/>
                <a:latin typeface="+mn-lt"/>
                <a:ea typeface="+mn-ea"/>
                <a:cs typeface="+mn-cs"/>
              </a:rPr>
              <a:t>Public health questions are addressed by different, often coordinating, agencies and experts, to work on health and safety problems that affect their communities.</a:t>
            </a:r>
          </a:p>
          <a:p>
            <a:pPr lvl="0"/>
            <a:r>
              <a:rPr lang="en-US" sz="1200" kern="1200" dirty="0">
                <a:solidFill>
                  <a:schemeClr val="tx1"/>
                </a:solidFill>
                <a:effectLst/>
                <a:latin typeface="+mn-lt"/>
                <a:ea typeface="+mn-ea"/>
                <a:cs typeface="+mn-cs"/>
              </a:rPr>
              <a:t>Each agency is concerned with a different piece of the puzzle, based on their training, experience and expertise. For example, the law enforcement community is trained to follow the law and protect citizens from drug trafficking and violence; social workers may help people who have been victims of a crime to address mental health concerns; ER doctors and nurses are trained to save people who may have overdosed, as are EMTs.</a:t>
            </a:r>
          </a:p>
          <a:p>
            <a:pPr lvl="0"/>
            <a:r>
              <a:rPr lang="en-US" sz="1200" kern="1200" dirty="0">
                <a:solidFill>
                  <a:schemeClr val="tx1"/>
                </a:solidFill>
                <a:effectLst/>
                <a:latin typeface="+mn-lt"/>
                <a:ea typeface="+mn-ea"/>
                <a:cs typeface="+mn-cs"/>
              </a:rPr>
              <a:t>Each agency or organization would keep statistics and capture trends for different purposes. These might be collected from each agency by the local health department to better understand the problem and look for solutions.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11</a:t>
            </a:fld>
            <a:endParaRPr lang="en-US" dirty="0"/>
          </a:p>
        </p:txBody>
      </p:sp>
    </p:spTree>
    <p:extLst>
      <p:ext uri="{BB962C8B-B14F-4D97-AF65-F5344CB8AC3E}">
        <p14:creationId xmlns:p14="http://schemas.microsoft.com/office/powerpoint/2010/main" val="62623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Image: </a:t>
            </a:r>
            <a:r>
              <a:rPr lang="en-US" sz="1200" b="0" i="1" kern="1200" dirty="0">
                <a:solidFill>
                  <a:schemeClr val="tx1"/>
                </a:solidFill>
                <a:effectLst/>
                <a:latin typeface="+mn-lt"/>
                <a:ea typeface="+mn-ea"/>
                <a:cs typeface="+mn-cs"/>
              </a:rPr>
              <a:t>Community Roles and Perspectives Student Handout</a:t>
            </a:r>
            <a:r>
              <a:rPr lang="en-US" b="0" dirty="0">
                <a:effectLst/>
              </a:rPr>
              <a:t> </a:t>
            </a:r>
            <a:endParaRPr lang="en-US" b="0" dirty="0"/>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Instructors Notes:</a:t>
            </a:r>
          </a:p>
          <a:p>
            <a:pPr lvl="0"/>
            <a:r>
              <a:rPr lang="en-US" sz="1200" kern="1200" dirty="0">
                <a:solidFill>
                  <a:schemeClr val="tx1"/>
                </a:solidFill>
                <a:effectLst/>
                <a:latin typeface="+mn-lt"/>
                <a:ea typeface="+mn-ea"/>
                <a:cs typeface="+mn-cs"/>
              </a:rPr>
              <a:t>Guide students to take a coordinated public health approach in reporting on the local scope of the problem by examining local news stories, infographics, outreach and awareness flyers, news videos, and interviews through the lens of their assigned community perspective. Provide time for students to conduct their research and record their findings using the </a:t>
            </a:r>
            <a:r>
              <a:rPr lang="en-US" sz="1200" b="1" i="1" kern="1200" dirty="0">
                <a:solidFill>
                  <a:schemeClr val="tx1"/>
                </a:solidFill>
                <a:effectLst/>
                <a:latin typeface="+mn-lt"/>
                <a:ea typeface="+mn-ea"/>
                <a:cs typeface="+mn-cs"/>
              </a:rPr>
              <a:t>Community Roles and Perspectives Student Handout</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12</a:t>
            </a:fld>
            <a:endParaRPr lang="en-US" dirty="0"/>
          </a:p>
        </p:txBody>
      </p:sp>
    </p:spTree>
    <p:extLst>
      <p:ext uri="{BB962C8B-B14F-4D97-AF65-F5344CB8AC3E}">
        <p14:creationId xmlns:p14="http://schemas.microsoft.com/office/powerpoint/2010/main" val="936452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dirty="0"/>
              <a:t>Image of </a:t>
            </a:r>
            <a:r>
              <a:rPr lang="en-US" sz="1200" kern="1200" dirty="0">
                <a:solidFill>
                  <a:schemeClr val="tx1"/>
                </a:solidFill>
                <a:effectLst/>
                <a:latin typeface="+mn-lt"/>
                <a:ea typeface="+mn-ea"/>
                <a:cs typeface="+mn-cs"/>
              </a:rPr>
              <a:t>Multiple Perspectives Student Handout</a:t>
            </a:r>
          </a:p>
          <a:p>
            <a:pPr marL="0" marR="0" lvl="0" indent="0" algn="l" rtl="0">
              <a:spcBef>
                <a:spcPts val="0"/>
              </a:spcBef>
              <a:buSzPct val="25000"/>
              <a:buNone/>
            </a:pPr>
            <a:endParaRPr lang="en-US" b="0"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1" dirty="0"/>
              <a:t>Instructors Notes:</a:t>
            </a:r>
            <a:endParaRPr lang="en-US" b="0" dirty="0"/>
          </a:p>
          <a:p>
            <a:pPr lvl="0"/>
            <a:r>
              <a:rPr lang="en-US" sz="1200" kern="1200" dirty="0">
                <a:solidFill>
                  <a:schemeClr val="tx1"/>
                </a:solidFill>
                <a:effectLst/>
                <a:latin typeface="+mn-lt"/>
                <a:ea typeface="+mn-ea"/>
                <a:cs typeface="+mn-cs"/>
              </a:rPr>
              <a:t>Distribute the Multiple Perspectives Student Handout. Ask each team to share its research, headline and any graphics, maps or photos with the class. As students listen, they should summarize how each perspective provides a unique insight into the opioid epidemic.</a:t>
            </a:r>
          </a:p>
          <a:p>
            <a:pPr lvl="0"/>
            <a:r>
              <a:rPr lang="en-US" sz="1200" kern="1200" dirty="0">
                <a:solidFill>
                  <a:schemeClr val="tx1"/>
                </a:solidFill>
                <a:effectLst/>
                <a:latin typeface="+mn-lt"/>
                <a:ea typeface="+mn-ea"/>
                <a:cs typeface="+mn-cs"/>
              </a:rPr>
              <a:t>Invite students to reflect on the following questions:</a:t>
            </a:r>
          </a:p>
          <a:p>
            <a:pPr lvl="0"/>
            <a:r>
              <a:rPr lang="en-US" sz="1200" kern="1200" dirty="0">
                <a:solidFill>
                  <a:schemeClr val="tx1"/>
                </a:solidFill>
                <a:effectLst/>
                <a:latin typeface="+mn-lt"/>
                <a:ea typeface="+mn-ea"/>
                <a:cs typeface="+mn-cs"/>
              </a:rPr>
              <a:t>What is it about opioids that have led to a public health crisis in the community?</a:t>
            </a:r>
          </a:p>
          <a:p>
            <a:pPr lvl="0"/>
            <a:r>
              <a:rPr lang="en-US" sz="1200" kern="1200" dirty="0">
                <a:solidFill>
                  <a:schemeClr val="tx1"/>
                </a:solidFill>
                <a:effectLst/>
                <a:latin typeface="+mn-lt"/>
                <a:ea typeface="+mn-ea"/>
                <a:cs typeface="+mn-cs"/>
              </a:rPr>
              <a:t>Are there groups of people at particular risk for misusing prescription opioids and using heroin?</a:t>
            </a:r>
          </a:p>
          <a:p>
            <a:pPr lvl="0"/>
            <a:r>
              <a:rPr lang="en-US" sz="1200" kern="1200" dirty="0">
                <a:solidFill>
                  <a:schemeClr val="tx1"/>
                </a:solidFill>
                <a:effectLst/>
                <a:latin typeface="+mn-lt"/>
                <a:ea typeface="+mn-ea"/>
                <a:cs typeface="+mn-cs"/>
              </a:rPr>
              <a:t>What stories did they hear about how the opioid epidemic is impacting their community?</a:t>
            </a:r>
          </a:p>
          <a:p>
            <a:pPr lvl="0"/>
            <a:r>
              <a:rPr lang="en-US" sz="1200" b="0" kern="1200" dirty="0">
                <a:solidFill>
                  <a:schemeClr val="tx1"/>
                </a:solidFill>
                <a:effectLst/>
                <a:latin typeface="+mn-lt"/>
                <a:ea typeface="+mn-ea"/>
                <a:cs typeface="+mn-cs"/>
              </a:rPr>
              <a:t>How would they describe the problem in their community to other students and families about this situation?</a:t>
            </a:r>
          </a:p>
          <a:p>
            <a:pPr lvl="0"/>
            <a:r>
              <a:rPr lang="en-US" sz="1200" kern="1200" dirty="0">
                <a:solidFill>
                  <a:schemeClr val="tx1"/>
                </a:solidFill>
                <a:effectLst/>
                <a:latin typeface="+mn-lt"/>
                <a:ea typeface="+mn-ea"/>
                <a:cs typeface="+mn-cs"/>
              </a:rPr>
              <a:t>How can an examination of an issue through multiple perspectives affect the understanding of an epidemic?</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Using the class evidence, determine if their community is impacted by the opioid epidemic, or if the opioid epidemic has not impacted their community. </a:t>
            </a:r>
          </a:p>
          <a:p>
            <a:pPr lvl="0"/>
            <a:r>
              <a:rPr lang="en-US" sz="1200" kern="1200" dirty="0">
                <a:solidFill>
                  <a:schemeClr val="tx1"/>
                </a:solidFill>
                <a:effectLst/>
                <a:latin typeface="+mn-lt"/>
                <a:ea typeface="+mn-ea"/>
                <a:cs typeface="+mn-cs"/>
              </a:rPr>
              <a:t>Designate one side of the room as "not affected at all" and the other as "significantly affected." Instruct students to create a human barometer to visualize their conclusion by placing themselves on either side of the room, or somewhere in-between, depending on their evidence based decision. </a:t>
            </a:r>
          </a:p>
          <a:p>
            <a:pPr marL="0" marR="0" lvl="0" indent="0" algn="l" rtl="0">
              <a:spcBef>
                <a:spcPts val="0"/>
              </a:spcBef>
              <a:buSzPct val="25000"/>
              <a:buNone/>
            </a:pPr>
            <a:endParaRPr lang="en-US" b="0" dirty="0"/>
          </a:p>
        </p:txBody>
      </p:sp>
      <p:sp>
        <p:nvSpPr>
          <p:cNvPr id="163" name="Shape 16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100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a:solidFill>
                  <a:schemeClr val="dk1"/>
                </a:solidFill>
                <a:effectLst/>
                <a:latin typeface="Calibri"/>
                <a:ea typeface="Calibri"/>
                <a:cs typeface="Calibri"/>
                <a:sym typeface="Calibri"/>
              </a:rPr>
              <a:t>Once </a:t>
            </a:r>
            <a:r>
              <a:rPr lang="en-US" sz="1200" b="0" i="0" u="none" strike="noStrike" kern="1200" cap="none" dirty="0">
                <a:solidFill>
                  <a:schemeClr val="dk1"/>
                </a:solidFill>
                <a:effectLst/>
                <a:latin typeface="Calibri"/>
                <a:ea typeface="Calibri"/>
                <a:cs typeface="Calibri"/>
                <a:sym typeface="Calibri"/>
              </a:rPr>
              <a:t>students have summarized their findings, it’s time to share that with the school community. Students have spent time creating materials outlining the scope of the problem and what they have learned. Guide students to identify one, or two key, overarching messages they would like other students to know about the opioid epidemic.</a:t>
            </a:r>
          </a:p>
          <a:p>
            <a:pPr marL="0" marR="0" lvl="0" indent="0" algn="l" rtl="0">
              <a:spcBef>
                <a:spcPts val="0"/>
              </a:spcBef>
              <a:buSzPct val="25000"/>
              <a:buNone/>
            </a:pPr>
            <a:endParaRPr lang="en-US" dirty="0"/>
          </a:p>
        </p:txBody>
      </p:sp>
      <p:sp>
        <p:nvSpPr>
          <p:cNvPr id="179" name="Shape 17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05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a:solidFill>
                  <a:schemeClr val="dk1"/>
                </a:solidFill>
                <a:effectLst/>
                <a:latin typeface="Calibri"/>
                <a:ea typeface="Calibri"/>
                <a:cs typeface="Calibri"/>
                <a:sym typeface="Calibri"/>
              </a:rPr>
              <a:t>Invite students to think about the audiences they want to reach with their overarching messages, who they are, what they care about, and the best ways to reach them.</a:t>
            </a:r>
          </a:p>
          <a:p>
            <a:r>
              <a:rPr lang="en-US" sz="1200" b="0" i="0" u="none" strike="noStrike" kern="1200" cap="none" dirty="0">
                <a:solidFill>
                  <a:schemeClr val="dk1"/>
                </a:solidFill>
                <a:effectLst/>
                <a:latin typeface="Calibri"/>
                <a:ea typeface="Calibri"/>
                <a:cs typeface="Calibri"/>
                <a:sym typeface="Calibri"/>
              </a:rPr>
              <a:t>o   Who are the student audience(s) you want to reach?</a:t>
            </a:r>
          </a:p>
          <a:p>
            <a:r>
              <a:rPr lang="en-US" sz="1200" b="0" i="0" u="none" strike="noStrike" kern="1200" cap="none" dirty="0">
                <a:solidFill>
                  <a:schemeClr val="dk1"/>
                </a:solidFill>
                <a:effectLst/>
                <a:latin typeface="Calibri"/>
                <a:ea typeface="Calibri"/>
                <a:cs typeface="Calibri"/>
                <a:sym typeface="Calibri"/>
              </a:rPr>
              <a:t>o   What are the messages students would like for the community to know?</a:t>
            </a:r>
          </a:p>
          <a:p>
            <a:r>
              <a:rPr lang="en-US" sz="1200" b="0" i="0" u="none" strike="noStrike" kern="1200" cap="none" dirty="0">
                <a:solidFill>
                  <a:schemeClr val="dk1"/>
                </a:solidFill>
                <a:effectLst/>
                <a:latin typeface="Calibri"/>
                <a:ea typeface="Calibri"/>
                <a:cs typeface="Calibri"/>
                <a:sym typeface="Calibri"/>
              </a:rPr>
              <a:t>o   Is word of mouth the best way to engage families and others?</a:t>
            </a:r>
          </a:p>
          <a:p>
            <a:r>
              <a:rPr lang="en-US" sz="1200" b="0" i="0" u="none" strike="noStrike" kern="1200" cap="none" dirty="0">
                <a:solidFill>
                  <a:schemeClr val="dk1"/>
                </a:solidFill>
                <a:effectLst/>
                <a:latin typeface="Calibri"/>
                <a:ea typeface="Calibri"/>
                <a:cs typeface="Calibri"/>
                <a:sym typeface="Calibri"/>
              </a:rPr>
              <a:t>o   Could students organize a presentation to the PTA? How would they promote it?</a:t>
            </a:r>
          </a:p>
          <a:p>
            <a:r>
              <a:rPr lang="en-US" sz="1200" b="0" i="0" u="none" strike="noStrike" kern="1200" cap="none" dirty="0">
                <a:solidFill>
                  <a:schemeClr val="dk1"/>
                </a:solidFill>
                <a:effectLst/>
                <a:latin typeface="Calibri"/>
                <a:ea typeface="Calibri"/>
                <a:cs typeface="Calibri"/>
                <a:sym typeface="Calibri"/>
              </a:rPr>
              <a:t>o   Which social media tools will reach outside audiences and how do you build greater awareness?</a:t>
            </a:r>
          </a:p>
          <a:p>
            <a:pPr lvl="0"/>
            <a:r>
              <a:rPr lang="en-US" sz="1200" b="0" i="0" u="none" strike="noStrike" kern="1200" cap="none" dirty="0">
                <a:solidFill>
                  <a:schemeClr val="dk1"/>
                </a:solidFill>
                <a:effectLst/>
                <a:latin typeface="Calibri"/>
                <a:ea typeface="Calibri"/>
                <a:cs typeface="Calibri"/>
                <a:sym typeface="Calibri"/>
              </a:rPr>
              <a:t>Students may choose to create a digital campaign, flyers, video PSA, podcast or blog with posts of their research and interviews to share within the school and community, so that other students can benefit from their research.</a:t>
            </a:r>
          </a:p>
          <a:p>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r>
              <a:rPr lang="en-US" sz="1200" kern="1200" dirty="0">
                <a:solidFill>
                  <a:schemeClr val="tx1"/>
                </a:solidFill>
                <a:effectLst/>
                <a:latin typeface="+mn-lt"/>
                <a:ea typeface="+mn-ea"/>
                <a:cs typeface="+mn-cs"/>
              </a:rPr>
              <a:t>Optional Extension: Most researchers, health professionals, and other experts on the problem of drug abuse and addiction will agree that prevention is the best treatment. Invite students to brainstorm practices and activities that may contribute to promoting healthy activities that can lead to drug abuse prevention and include this as part of their campaign. As part of this activity, students will want to consider what prevention is, and which prevention programs are most effective. </a:t>
            </a:r>
          </a:p>
          <a:p>
            <a:pPr lvl="0"/>
            <a:r>
              <a:rPr lang="en-US" sz="1200" kern="1200" dirty="0">
                <a:solidFill>
                  <a:schemeClr val="tx1"/>
                </a:solidFill>
                <a:effectLst/>
                <a:latin typeface="+mn-lt"/>
                <a:ea typeface="+mn-ea"/>
                <a:cs typeface="+mn-cs"/>
              </a:rPr>
              <a:t>What activities, experiences and practices contribute to physical and mental health? </a:t>
            </a:r>
          </a:p>
          <a:p>
            <a:pPr lvl="0"/>
            <a:r>
              <a:rPr lang="en-US" sz="1200" kern="1200" dirty="0">
                <a:solidFill>
                  <a:schemeClr val="tx1"/>
                </a:solidFill>
                <a:effectLst/>
                <a:latin typeface="+mn-lt"/>
                <a:ea typeface="+mn-ea"/>
                <a:cs typeface="+mn-cs"/>
              </a:rPr>
              <a:t>List some of the key things they can do to prevent substance abuse. These may include: regular exercise, healthy eating, spending time regularly with friends and family, listening to music, engaging in sports, clubs or other after school activities. </a:t>
            </a:r>
          </a:p>
          <a:p>
            <a:pPr lvl="0"/>
            <a:r>
              <a:rPr lang="en-US" sz="1200" kern="1200" dirty="0">
                <a:solidFill>
                  <a:schemeClr val="tx1"/>
                </a:solidFill>
                <a:effectLst/>
                <a:latin typeface="+mn-lt"/>
                <a:ea typeface="+mn-ea"/>
                <a:cs typeface="+mn-cs"/>
              </a:rPr>
              <a:t>Ask students why they think these activities promote prevention, or help teens develop effective tools to resist peer pressure. </a:t>
            </a:r>
          </a:p>
          <a:p>
            <a:pPr lvl="0"/>
            <a:r>
              <a:rPr lang="en-US" sz="1200" kern="1200" dirty="0">
                <a:solidFill>
                  <a:schemeClr val="tx1"/>
                </a:solidFill>
                <a:effectLst/>
                <a:latin typeface="+mn-lt"/>
                <a:ea typeface="+mn-ea"/>
                <a:cs typeface="+mn-cs"/>
              </a:rPr>
              <a:t>Discuss social and emotional qualities like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resilience, focused awareness, mindfulness, creativity, teamwork, gratitude, and taking responsibility for their actions. Invite them to reflect on how these qualities may contribute to growing a strong prevention muscle.</a:t>
            </a:r>
          </a:p>
          <a:p>
            <a:pPr lvl="0"/>
            <a:r>
              <a:rPr lang="en-US" sz="1200" kern="1200" dirty="0">
                <a:solidFill>
                  <a:schemeClr val="tx1"/>
                </a:solidFill>
                <a:effectLst/>
                <a:latin typeface="+mn-lt"/>
                <a:ea typeface="+mn-ea"/>
                <a:cs typeface="+mn-cs"/>
              </a:rPr>
              <a:t>Inventory local prevention options. Suggest students create an inventory to find out what local resources are available. Some examples include: help hotlines, clinics, local colleges and universities, hospitals, law enforcement, and local public health agencies.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sz="1200" i="0" u="none" strike="noStrike" cap="none">
              <a:solidFill>
                <a:schemeClr val="dk1"/>
              </a:solidFill>
            </a:endParaRPr>
          </a:p>
        </p:txBody>
      </p:sp>
      <p:sp>
        <p:nvSpPr>
          <p:cNvPr id="187" name="Shape 18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541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a:solidFill>
                  <a:schemeClr val="dk1"/>
                </a:solidFill>
                <a:effectLst/>
                <a:latin typeface="Calibri"/>
                <a:ea typeface="Calibri"/>
                <a:cs typeface="Calibri"/>
                <a:sym typeface="Calibri"/>
              </a:rPr>
              <a:t>Distribute the </a:t>
            </a:r>
            <a:r>
              <a:rPr lang="en-US" sz="1200" b="1" i="1" u="none" strike="noStrike" kern="1200" cap="none" dirty="0">
                <a:solidFill>
                  <a:schemeClr val="dk1"/>
                </a:solidFill>
                <a:effectLst/>
                <a:latin typeface="Calibri"/>
                <a:ea typeface="Calibri"/>
                <a:cs typeface="Calibri"/>
                <a:sym typeface="Calibri"/>
              </a:rPr>
              <a:t>Levels of Reflection Student Handout</a:t>
            </a:r>
            <a:r>
              <a:rPr lang="en-US" sz="1200" b="0" i="0" u="none" strike="noStrike" kern="1200" cap="none" dirty="0">
                <a:solidFill>
                  <a:schemeClr val="dk1"/>
                </a:solidFill>
                <a:effectLst/>
                <a:latin typeface="Calibri"/>
                <a:ea typeface="Calibri"/>
                <a:cs typeface="Calibri"/>
                <a:sym typeface="Calibri"/>
              </a:rPr>
              <a:t> for students to summarize and reflect on the impact of the US opioid epidemic. Ask students to select one question from each level to respond to as part of their reflection. The mirror invites students to consider the individual impact of researching the opioid epidemic. The microscope guides students to consider how this research helped students learn more about their community. The binoculars ask students to reflect on larger social issues and their own personal development.</a:t>
            </a:r>
          </a:p>
          <a:p>
            <a:pPr marL="0" marR="0" lvl="0" indent="0" algn="l" rtl="0">
              <a:spcBef>
                <a:spcPts val="0"/>
              </a:spcBef>
              <a:buSzPct val="25000"/>
              <a:buNone/>
            </a:pPr>
            <a:endParaRPr lang="en-US" b="1" dirty="0"/>
          </a:p>
        </p:txBody>
      </p:sp>
      <p:sp>
        <p:nvSpPr>
          <p:cNvPr id="194" name="Shape 194"/>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363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Instructors</a:t>
            </a:r>
            <a:r>
              <a:rPr lang="en-US" b="1" baseline="0" dirty="0"/>
              <a:t> Notes:</a:t>
            </a:r>
          </a:p>
          <a:p>
            <a:pPr lvl="0"/>
            <a:r>
              <a:rPr lang="en-US" sz="1200" kern="1200" dirty="0">
                <a:solidFill>
                  <a:schemeClr val="tx1"/>
                </a:solidFill>
                <a:effectLst/>
                <a:latin typeface="+mn-lt"/>
                <a:ea typeface="+mn-ea"/>
                <a:cs typeface="+mn-cs"/>
              </a:rPr>
              <a:t>Display the definitions of a pandemic and epidemic. An epidemic is widespread and affects a disproportionately large number of people in a given area at the same time. A pandemic is a disease that spreads throughout the world.</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the slide to display the following examples from the past and present: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Ebola</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SARS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Prescription Opioids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Obesity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HIV/AIDS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H1N1 Flu Virus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Cholera</a:t>
            </a:r>
            <a:endParaRPr lang="en-US" sz="140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Invite students to sort the list into the correct category of either an epidemic or pandemic. Click the slide to reveal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which of the listed pandemics are epidemics. </a:t>
            </a:r>
            <a:r>
              <a:rPr lang="en-US" sz="1200" kern="1200" dirty="0">
                <a:solidFill>
                  <a:schemeClr val="tx1"/>
                </a:solidFill>
                <a:effectLst/>
                <a:latin typeface="+mn-lt"/>
                <a:ea typeface="+mn-ea"/>
                <a:cs typeface="+mn-cs"/>
              </a:rPr>
              <a:t>Ask students to share out if any of the answers surprised them. Clarify that an epidemic disease is not required to be contagious, the term has been applied to both the obesity and opioid epidemics. </a:t>
            </a:r>
            <a:endParaRPr lang="en-US" sz="1400" kern="1200" dirty="0">
              <a:solidFill>
                <a:schemeClr val="tx1"/>
              </a:solidFill>
              <a:effectLst/>
              <a:latin typeface="+mn-lt"/>
              <a:ea typeface="+mn-ea"/>
              <a:cs typeface="+mn-cs"/>
            </a:endParaRPr>
          </a:p>
          <a:p>
            <a:r>
              <a:rPr lang="en-US" dirty="0"/>
              <a:t> </a:t>
            </a:r>
          </a:p>
          <a:p>
            <a:r>
              <a:rPr lang="en-US" b="1" baseline="0" dirty="0"/>
              <a:t>Click to display the information (design note: this text box will need to float in on click)</a:t>
            </a:r>
          </a:p>
          <a:p>
            <a:r>
              <a:rPr lang="en-US" sz="1200" kern="1200" dirty="0">
                <a:solidFill>
                  <a:schemeClr val="tx1"/>
                </a:solidFill>
                <a:effectLst/>
                <a:latin typeface="+mn-lt"/>
                <a:ea typeface="+mn-ea"/>
                <a:cs typeface="+mn-cs"/>
              </a:rPr>
              <a:t>In 2017, there were approximately 192 drug overdose deaths per day in the United States with nearly 68 percent of those deaths related to prescription opioids or heroin. The number of prescription opioids sold in the U.S. and the number of prescription opioid deaths have both quadrupled since 1999.</a:t>
            </a:r>
            <a:r>
              <a:rPr lang="en-US" dirty="0">
                <a:effectLst/>
              </a:rPr>
              <a:t> </a:t>
            </a:r>
          </a:p>
          <a:p>
            <a:endParaRPr lang="en-US" b="1" dirty="0">
              <a:effectLst/>
            </a:endParaRPr>
          </a:p>
          <a:p>
            <a:r>
              <a:rPr lang="en-US" sz="1200" kern="1200" dirty="0">
                <a:solidFill>
                  <a:schemeClr val="tx1"/>
                </a:solidFill>
                <a:effectLst/>
                <a:latin typeface="+mn-lt"/>
                <a:ea typeface="+mn-ea"/>
                <a:cs typeface="+mn-cs"/>
              </a:rPr>
              <a:t>Ask students, How does this information support opioids being classified as an epidemic?</a:t>
            </a:r>
            <a:r>
              <a:rPr lang="en-US" dirty="0">
                <a:effectLst/>
              </a:rPr>
              <a:t> </a:t>
            </a:r>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1</a:t>
            </a:fld>
            <a:endParaRPr lang="en-US" dirty="0"/>
          </a:p>
        </p:txBody>
      </p:sp>
    </p:spTree>
    <p:extLst>
      <p:ext uri="{BB962C8B-B14F-4D97-AF65-F5344CB8AC3E}">
        <p14:creationId xmlns:p14="http://schemas.microsoft.com/office/powerpoint/2010/main" val="69161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Instructor Notes</a:t>
            </a:r>
            <a:r>
              <a:rPr lang="en-US" sz="1200" b="0" i="0" u="none" strike="noStrike" cap="none" dirty="0">
                <a:solidFill>
                  <a:schemeClr val="dk1"/>
                </a:solidFill>
                <a:latin typeface="+mn-lt"/>
                <a:ea typeface="Calibri"/>
                <a:cs typeface="Calibri"/>
                <a:sym typeface="Calibri"/>
              </a:rPr>
              <a:t>: </a:t>
            </a:r>
          </a:p>
          <a:p>
            <a:pPr lvl="0"/>
            <a:r>
              <a:rPr lang="en-US" sz="1200" kern="1200" dirty="0">
                <a:solidFill>
                  <a:schemeClr val="tx1"/>
                </a:solidFill>
                <a:effectLst/>
                <a:latin typeface="+mn-lt"/>
                <a:ea typeface="+mn-ea"/>
                <a:cs typeface="+mn-cs"/>
              </a:rPr>
              <a:t>Guide students to brainstorm recent health crises in the news and share out examples.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Examples might include: the water crises in Flint Michigan, cigarette addiction or alcohol abuse, HIV/AIDS, the Zika virus, seasonal flu epidemics, etc.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Invite students to consider the question: What is public health and why does it matter?</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the video, What is Public Health? http://ph.ucla.edu/news/multimedia/video/what-health-public-health-treatment-vs-prevention (2:05)</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Start a conversation by asking these questions: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Based on the video, what do you think public health is?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kinds of questions or problems does it concern?</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 do you think the opioid epidemic would be seen as a public health issue?</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Think about the kinds of people who may be involved in public health in our community. What kinds of roles do they play?</a:t>
            </a:r>
            <a:endParaRPr lang="en-US" sz="1400" kern="1200" dirty="0">
              <a:solidFill>
                <a:schemeClr val="tx1"/>
              </a:solidFill>
              <a:effectLst/>
              <a:latin typeface="+mn-lt"/>
              <a:ea typeface="+mn-ea"/>
              <a:cs typeface="+mn-cs"/>
            </a:endParaRPr>
          </a:p>
          <a:p>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9A4700E9-5488-854C-B4D5-283947C4CFDF}" type="slidenum">
              <a:rPr lang="en-US" smtClean="0"/>
              <a:t>2</a:t>
            </a:fld>
            <a:endParaRPr lang="en-US" dirty="0"/>
          </a:p>
        </p:txBody>
      </p:sp>
    </p:spTree>
    <p:extLst>
      <p:ext uri="{BB962C8B-B14F-4D97-AF65-F5344CB8AC3E}">
        <p14:creationId xmlns:p14="http://schemas.microsoft.com/office/powerpoint/2010/main" val="169102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Instructors</a:t>
            </a:r>
            <a:r>
              <a:rPr lang="en-US" b="1" baseline="0" dirty="0"/>
              <a:t> Notes: </a:t>
            </a:r>
          </a:p>
          <a:p>
            <a:pPr lvl="0"/>
            <a:r>
              <a:rPr lang="en-US" sz="1200" kern="1200" dirty="0">
                <a:solidFill>
                  <a:schemeClr val="tx1"/>
                </a:solidFill>
                <a:effectLst/>
                <a:latin typeface="+mn-lt"/>
                <a:ea typeface="+mn-ea"/>
                <a:cs typeface="+mn-cs"/>
              </a:rPr>
              <a:t>Invite students to explore how opioid prescriptions evolved into a health crisis and is currently an epidemic.</a:t>
            </a:r>
          </a:p>
          <a:p>
            <a:pPr lvl="0"/>
            <a:r>
              <a:rPr lang="en-US" sz="1200" kern="1200" dirty="0">
                <a:solidFill>
                  <a:schemeClr val="tx1"/>
                </a:solidFill>
                <a:effectLst/>
                <a:latin typeface="+mn-lt"/>
                <a:ea typeface="+mn-ea"/>
                <a:cs typeface="+mn-cs"/>
              </a:rPr>
              <a:t>Display the passage on the slide: A researcher and a physician published a Letter to the Editor in The New England Journal of Medicine in 1980 stating that opioids were useful in pain treatment with no threat of addiction.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became the first time that opioids were recommended as safe and effective for use in treating pain.</a:t>
            </a:r>
          </a:p>
          <a:p>
            <a:pPr lvl="0"/>
            <a:r>
              <a:rPr lang="en-US" sz="1200" kern="1200" dirty="0">
                <a:solidFill>
                  <a:schemeClr val="tx1"/>
                </a:solidFill>
                <a:effectLst/>
                <a:latin typeface="+mn-lt"/>
                <a:ea typeface="+mn-ea"/>
                <a:cs typeface="+mn-cs"/>
              </a:rPr>
              <a:t>Ask students: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Why would the fact that a medical journal originally published this letter be so influential?</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 could doctors and health professionals cite that letter as justification for continuing to prescribe opioid medications for pain?</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Clarify that prescribing opioids in hospitals or medical clinics was well known to help moderate pain, as was the effect of the drugs on the brain and body. But before 1980, there was no scientific research establishing whether or not these drugs were addictive to patients. One letter to a medical journal changed all that and triggered what has, since, spread this epidemic to every state, and every demographic—old and young, poor and wealthy, and every race, color or ethnicity.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A4700E9-5488-854C-B4D5-283947C4CFDF}" type="slidenum">
              <a:rPr lang="en-US" smtClean="0"/>
              <a:t>3</a:t>
            </a:fld>
            <a:endParaRPr lang="en-US" dirty="0"/>
          </a:p>
        </p:txBody>
      </p:sp>
    </p:spTree>
    <p:extLst>
      <p:ext uri="{BB962C8B-B14F-4D97-AF65-F5344CB8AC3E}">
        <p14:creationId xmlns:p14="http://schemas.microsoft.com/office/powerpoint/2010/main" val="182831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Instructors</a:t>
            </a:r>
            <a:r>
              <a:rPr lang="en-US" b="1" baseline="0" dirty="0"/>
              <a:t> Notes:</a:t>
            </a:r>
            <a:r>
              <a:rPr lang="en-US" b="0" baseline="0" dirty="0"/>
              <a:t> </a:t>
            </a:r>
          </a:p>
          <a:p>
            <a:pPr lvl="0"/>
            <a:r>
              <a:rPr lang="en-US" sz="1200" kern="1200" dirty="0">
                <a:solidFill>
                  <a:schemeClr val="tx1"/>
                </a:solidFill>
                <a:effectLst/>
                <a:latin typeface="+mn-lt"/>
                <a:ea typeface="+mn-ea"/>
                <a:cs typeface="+mn-cs"/>
              </a:rPr>
              <a:t>Ask students to break into groups of four or five, seated in a circle. Instruct them to start the game of telephone. Ask for a volunteer in each group to discuss the plans for a get-together over the weekend. They may want to covertly write down the message for accuracy, and hide it so no one else sees it. Make sure the leader includes at least one phone number or address, a date and time, and details about what to wear and food to bring.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Then start the game of telephone by whispering the details to the player to their left, and onward until it comes to the last person, who then reports aloud what s/he heard.</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close was the last person’s report to the original message?</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Can they track each time the message became distorted?</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do you think might happen if every person in your group passed the message they heard to a friend outside of your class—and that person, in turn, passed it on again?</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Summarize with students how reporting, even in a prestigious medical journal, can be taken out of context to become distorted over time, and the impact this distortion has had on turning a narrowly defined use of pain medications for hospitalized patients into a crisis of epidemic proportions. </a:t>
            </a:r>
          </a:p>
          <a:p>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5</a:t>
            </a:fld>
            <a:endParaRPr lang="en-US" dirty="0"/>
          </a:p>
        </p:txBody>
      </p:sp>
    </p:spTree>
    <p:extLst>
      <p:ext uri="{BB962C8B-B14F-4D97-AF65-F5344CB8AC3E}">
        <p14:creationId xmlns:p14="http://schemas.microsoft.com/office/powerpoint/2010/main" val="77079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Instructor Notes:</a:t>
            </a:r>
            <a:r>
              <a:rPr lang="en-US" b="0" dirty="0"/>
              <a:t> </a:t>
            </a:r>
          </a:p>
          <a:p>
            <a:pPr lvl="0"/>
            <a:r>
              <a:rPr lang="en-US" sz="1200" kern="1200" dirty="0">
                <a:solidFill>
                  <a:schemeClr val="tx1"/>
                </a:solidFill>
                <a:effectLst/>
                <a:latin typeface="+mn-lt"/>
                <a:ea typeface="+mn-ea"/>
                <a:cs typeface="+mn-cs"/>
              </a:rPr>
              <a:t>Invite student groups to read this CNN </a:t>
            </a:r>
            <a:r>
              <a:rPr lang="en-US" sz="1200" u="sng" kern="1200" dirty="0">
                <a:solidFill>
                  <a:schemeClr val="tx1"/>
                </a:solidFill>
                <a:effectLst/>
                <a:latin typeface="+mn-lt"/>
                <a:ea typeface="+mn-ea"/>
                <a:cs typeface="+mn-cs"/>
                <a:hlinkClick r:id="rId3"/>
              </a:rPr>
              <a:t>article</a:t>
            </a:r>
            <a:r>
              <a:rPr lang="en-US" sz="1200" kern="1200" dirty="0">
                <a:solidFill>
                  <a:schemeClr val="tx1"/>
                </a:solidFill>
                <a:effectLst/>
                <a:latin typeface="+mn-lt"/>
                <a:ea typeface="+mn-ea"/>
                <a:cs typeface="+mn-cs"/>
              </a:rPr>
              <a:t>, “One short letter’s huge impact on the opioid epidemic.” Article is also available as a handout. </a:t>
            </a:r>
          </a:p>
          <a:p>
            <a:pPr lvl="0"/>
            <a:r>
              <a:rPr lang="en-US" sz="1200" b="0" i="0" u="sng" kern="1200" dirty="0">
                <a:solidFill>
                  <a:schemeClr val="tx1"/>
                </a:solidFill>
                <a:effectLst/>
                <a:latin typeface="+mn-lt"/>
                <a:ea typeface="+mn-ea"/>
                <a:cs typeface="+mn-cs"/>
                <a:hlinkClick r:id="rId3"/>
              </a:rPr>
              <a:t>http://www.cnn.com/2017/06/01/health/opioid-epidemic-1980-letter-origins-study/index.html</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Instruct students to take down key facts from the story on paper, on a blackboard, or on a tablet.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 students study the bar graph in the article showing the number and types of citations for the 1980 letter, what trends do they observe from year-to-year about citations for this letter, from 1991 to 2017?</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Ask students to think about how the number of times medical professionals cite this letter might contribute to the growth in the prescription of opioid painkillers by doctors?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6</a:t>
            </a:fld>
            <a:endParaRPr lang="en-US" dirty="0"/>
          </a:p>
        </p:txBody>
      </p:sp>
    </p:spTree>
    <p:extLst>
      <p:ext uri="{BB962C8B-B14F-4D97-AF65-F5344CB8AC3E}">
        <p14:creationId xmlns:p14="http://schemas.microsoft.com/office/powerpoint/2010/main" val="137839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778250"/>
          </a:xfrm>
        </p:spPr>
        <p:txBody>
          <a:bodyPr/>
          <a:lstStyle/>
          <a:p>
            <a:r>
              <a:rPr lang="en-US" b="1" dirty="0"/>
              <a:t>Instructors</a:t>
            </a:r>
            <a:r>
              <a:rPr lang="en-US" b="1" baseline="0" dirty="0"/>
              <a:t> Notes:</a:t>
            </a:r>
          </a:p>
          <a:p>
            <a:r>
              <a:rPr lang="en-US" sz="1200" kern="1200" dirty="0">
                <a:solidFill>
                  <a:schemeClr val="tx1"/>
                </a:solidFill>
                <a:effectLst/>
                <a:latin typeface="+mn-lt"/>
                <a:ea typeface="+mn-ea"/>
                <a:cs typeface="+mn-cs"/>
              </a:rPr>
              <a:t>Guide students to think critically about the article. Clarify that one of the original authors has subsequently claimed that his letter has been misrepresented in later references and citations. Dr. </a:t>
            </a:r>
            <a:r>
              <a:rPr lang="en-US" sz="1200" kern="1200" dirty="0" err="1">
                <a:solidFill>
                  <a:schemeClr val="tx1"/>
                </a:solidFill>
                <a:effectLst/>
                <a:latin typeface="+mn-lt"/>
                <a:ea typeface="+mn-ea"/>
                <a:cs typeface="+mn-cs"/>
              </a:rPr>
              <a:t>Jick</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3"/>
              </a:rPr>
              <a:t>told </a:t>
            </a:r>
            <a:r>
              <a:rPr lang="en-US" sz="1200" kern="1200" dirty="0">
                <a:solidFill>
                  <a:schemeClr val="tx1"/>
                </a:solidFill>
                <a:effectLst/>
                <a:latin typeface="+mn-lt"/>
                <a:ea typeface="+mn-ea"/>
                <a:cs typeface="+mn-cs"/>
              </a:rPr>
              <a:t>CNN in 2016 that it was never meant to apply to the general population. In the original </a:t>
            </a:r>
            <a:r>
              <a:rPr lang="en-US" sz="1200" u="sng" kern="1200" dirty="0">
                <a:solidFill>
                  <a:schemeClr val="tx1"/>
                </a:solidFill>
                <a:effectLst/>
                <a:latin typeface="+mn-lt"/>
                <a:ea typeface="+mn-ea"/>
                <a:cs typeface="+mn-cs"/>
                <a:hlinkClick r:id="rId4"/>
              </a:rPr>
              <a:t>letter</a:t>
            </a:r>
            <a:r>
              <a:rPr lang="en-US" sz="1200" kern="1200" dirty="0">
                <a:solidFill>
                  <a:schemeClr val="tx1"/>
                </a:solidFill>
                <a:effectLst/>
                <a:latin typeface="+mn-lt"/>
                <a:ea typeface="+mn-ea"/>
                <a:cs typeface="+mn-cs"/>
              </a:rPr>
              <a:t>, the authors carefully reported that their study took into account the effects of opioid painkillers in close to 40,000 </a:t>
            </a:r>
            <a:r>
              <a:rPr lang="en-US" sz="1200" i="1" kern="1200" dirty="0">
                <a:solidFill>
                  <a:schemeClr val="tx1"/>
                </a:solidFill>
                <a:effectLst/>
                <a:latin typeface="+mn-lt"/>
                <a:ea typeface="+mn-ea"/>
                <a:cs typeface="+mn-cs"/>
              </a:rPr>
              <a:t>hospitalized</a:t>
            </a:r>
            <a:r>
              <a:rPr lang="en-US" sz="1200" kern="1200" dirty="0">
                <a:solidFill>
                  <a:schemeClr val="tx1"/>
                </a:solidFill>
                <a:effectLst/>
                <a:latin typeface="+mn-lt"/>
                <a:ea typeface="+mn-ea"/>
                <a:cs typeface="+mn-cs"/>
              </a:rPr>
              <a:t> patients. Yet, according to a new analysis, 80% of the articles that referenced the letter make no mention of the fact that these were hospitalized patients.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is the context for the original authors’ opinion, and why is it important?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are the consequences for omitting relevant information about hospitalization (in other words, patients under a doctor’s supervision and, presumably, for the time the patient is in the hospital) if that is omitted in subsequent references of the study?</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 do you think that may have skewed treatment recommendations?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 did the Ohio Attorney General allege that these pharmaceutical companies misled medical professionals?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 what ways do you think the misleading information may have contributed to overprescribing opioids? </a:t>
            </a:r>
            <a:endParaRPr lang="en-US" sz="1400" kern="1200" dirty="0">
              <a:solidFill>
                <a:schemeClr val="tx1"/>
              </a:solidFill>
              <a:effectLst/>
              <a:latin typeface="+mn-lt"/>
              <a:ea typeface="+mn-ea"/>
              <a:cs typeface="+mn-cs"/>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Link to letter: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www.nejm.org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/10.1056/NEJM198001103020221</a:t>
            </a:r>
          </a:p>
        </p:txBody>
      </p:sp>
      <p:sp>
        <p:nvSpPr>
          <p:cNvPr id="4" name="Slide Number Placeholder 3"/>
          <p:cNvSpPr>
            <a:spLocks noGrp="1"/>
          </p:cNvSpPr>
          <p:nvPr>
            <p:ph type="sldNum" sz="quarter" idx="10"/>
          </p:nvPr>
        </p:nvSpPr>
        <p:spPr/>
        <p:txBody>
          <a:bodyPr/>
          <a:lstStyle/>
          <a:p>
            <a:fld id="{9A4700E9-5488-854C-B4D5-283947C4CFDF}" type="slidenum">
              <a:rPr lang="en-US" smtClean="0"/>
              <a:t>7</a:t>
            </a:fld>
            <a:endParaRPr lang="en-US" dirty="0"/>
          </a:p>
        </p:txBody>
      </p:sp>
    </p:spTree>
    <p:extLst>
      <p:ext uri="{BB962C8B-B14F-4D97-AF65-F5344CB8AC3E}">
        <p14:creationId xmlns:p14="http://schemas.microsoft.com/office/powerpoint/2010/main" val="210528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Instructors Notes:</a:t>
            </a:r>
          </a:p>
          <a:p>
            <a:pPr lvl="0"/>
            <a:r>
              <a:rPr lang="en-US" sz="1200" kern="1200" dirty="0">
                <a:solidFill>
                  <a:schemeClr val="tx1"/>
                </a:solidFill>
                <a:effectLst/>
                <a:latin typeface="+mn-lt"/>
                <a:ea typeface="+mn-ea"/>
                <a:cs typeface="+mn-cs"/>
              </a:rPr>
              <a:t>Ask students: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 you think our community is impacted by the opioid epidemic? What evidence supports your response? It is anticipated students will share they have seen news reports, discussed the topic in other classes, heard information on the radio, or noticed reports on social media. Students may say their community is not impacted because they have not noticed any reports.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 can exploring an issue through multiple perspectives construct a more accurate interpretation of an issue or event? It is anticipated that students will recognize that one viewpoint will be partial, limited, or even distorted. Analyzing and considering different viewpoints adds multiple layers of meaning and can help generate more solutions and better overall understanding.</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Guide students to brainstorm five resources that could help them find out.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Anticipated responses include news articles, infographics, interviews, outreach and awareness flyers, news videos, and guest speakers.</a:t>
            </a:r>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9</a:t>
            </a:fld>
            <a:endParaRPr lang="en-US" dirty="0"/>
          </a:p>
        </p:txBody>
      </p:sp>
    </p:spTree>
    <p:extLst>
      <p:ext uri="{BB962C8B-B14F-4D97-AF65-F5344CB8AC3E}">
        <p14:creationId xmlns:p14="http://schemas.microsoft.com/office/powerpoint/2010/main" val="69109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Instructors Notes:</a:t>
            </a:r>
          </a:p>
          <a:p>
            <a:pPr lvl="0"/>
            <a:r>
              <a:rPr lang="en-US" sz="1200" kern="1200" dirty="0">
                <a:solidFill>
                  <a:schemeClr val="tx1"/>
                </a:solidFill>
                <a:effectLst/>
                <a:latin typeface="+mn-lt"/>
                <a:ea typeface="+mn-ea"/>
                <a:cs typeface="+mn-cs"/>
              </a:rPr>
              <a:t>Divide students into reporting teams to begin defining the scope of the problem. Each team will investigate the problem through a different public health lens. Assign a different community role to each group. </a:t>
            </a:r>
          </a:p>
          <a:p>
            <a:pPr lvl="0"/>
            <a:r>
              <a:rPr lang="en-US" sz="1200" kern="1200" dirty="0">
                <a:solidFill>
                  <a:schemeClr val="tx1"/>
                </a:solidFill>
                <a:effectLst/>
                <a:latin typeface="+mn-lt"/>
                <a:ea typeface="+mn-ea"/>
                <a:cs typeface="+mn-cs"/>
              </a:rPr>
              <a:t>Law enforcement (police, sheriff, courts, fire department, etc.)</a:t>
            </a:r>
          </a:p>
          <a:p>
            <a:pPr lvl="0"/>
            <a:r>
              <a:rPr lang="en-US" sz="1200" kern="1200" dirty="0">
                <a:solidFill>
                  <a:schemeClr val="tx1"/>
                </a:solidFill>
                <a:effectLst/>
                <a:latin typeface="+mn-lt"/>
                <a:ea typeface="+mn-ea"/>
                <a:cs typeface="+mn-cs"/>
              </a:rPr>
              <a:t>Health and medical community (hospitals, clinics, mobile health units, emergency medical technicians, local morgue, social workers and counselors)</a:t>
            </a:r>
          </a:p>
          <a:p>
            <a:pPr lvl="0"/>
            <a:r>
              <a:rPr lang="en-US" sz="1200" kern="1200" dirty="0">
                <a:solidFill>
                  <a:schemeClr val="tx1"/>
                </a:solidFill>
                <a:effectLst/>
                <a:latin typeface="+mn-lt"/>
                <a:ea typeface="+mn-ea"/>
                <a:cs typeface="+mn-cs"/>
              </a:rPr>
              <a:t>Corrections (jails and prisons)</a:t>
            </a:r>
          </a:p>
          <a:p>
            <a:pPr lvl="0"/>
            <a:r>
              <a:rPr lang="en-US" sz="1200" kern="1200" dirty="0">
                <a:solidFill>
                  <a:schemeClr val="tx1"/>
                </a:solidFill>
                <a:effectLst/>
                <a:latin typeface="+mn-lt"/>
                <a:ea typeface="+mn-ea"/>
                <a:cs typeface="+mn-cs"/>
              </a:rPr>
              <a:t>Public health institutions (local health department, coroner’s office, researchers, epidemiologists, community health workers)</a:t>
            </a:r>
          </a:p>
          <a:p>
            <a:pPr lvl="0"/>
            <a:r>
              <a:rPr lang="en-US" sz="1200" kern="1200" dirty="0">
                <a:solidFill>
                  <a:schemeClr val="tx1"/>
                </a:solidFill>
                <a:effectLst/>
                <a:latin typeface="+mn-lt"/>
                <a:ea typeface="+mn-ea"/>
                <a:cs typeface="+mn-cs"/>
              </a:rPr>
              <a:t>Mayor, town council members, or another elected official(s)</a:t>
            </a:r>
          </a:p>
          <a:p>
            <a:pPr lvl="0"/>
            <a:r>
              <a:rPr lang="en-US" sz="1200" kern="1200" dirty="0">
                <a:solidFill>
                  <a:schemeClr val="tx1"/>
                </a:solidFill>
                <a:effectLst/>
                <a:latin typeface="+mn-lt"/>
                <a:ea typeface="+mn-ea"/>
                <a:cs typeface="+mn-cs"/>
              </a:rPr>
              <a:t>Education (counselors, school nurse)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10</a:t>
            </a:fld>
            <a:endParaRPr lang="en-US" dirty="0"/>
          </a:p>
        </p:txBody>
      </p:sp>
    </p:spTree>
    <p:extLst>
      <p:ext uri="{BB962C8B-B14F-4D97-AF65-F5344CB8AC3E}">
        <p14:creationId xmlns:p14="http://schemas.microsoft.com/office/powerpoint/2010/main" val="10955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21BAB79-590B-3E49-B17B-479723EC4353}" type="datetime1">
              <a:rPr lang="en-US" smtClean="0"/>
              <a:t>3/29/19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5E0EE02-B6C2-7842-A3C6-1F4FA1AF0E8E}" type="datetime1">
              <a:rPr lang="en-US" smtClean="0"/>
              <a:t>3/29/19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D9C86-E4A3-F14F-BC1B-53EAD9AC94E5}" type="datetime1">
              <a:rPr lang="en-US" smtClean="0"/>
              <a:t>3/29/19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0E46787-D971-6F4D-893C-197DF207C299}" type="datetime1">
              <a:rPr lang="en-US" smtClean="0"/>
              <a:t>3/29/19</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6EE462B-C6AA-5641-8A80-8598A8AB8261}" type="datetime1">
              <a:rPr lang="en-US" smtClean="0"/>
              <a:t>3/29/19</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75AA86A-7AF0-A64B-8C42-90EEDEC74CC6}" type="datetime1">
              <a:rPr lang="en-US" smtClean="0"/>
              <a:t>3/29/19</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B1F95AB-4388-FC48-AE2B-3AE8CAD1E44B}" type="datetime1">
              <a:rPr lang="en-US" smtClean="0"/>
              <a:t>3/29/19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E89D29C-3F0F-F642-B7E2-8971775C4260}" type="datetime1">
              <a:rPr lang="en-US" smtClean="0"/>
              <a:t>3/29/19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20"/>
          <p:cNvSpPr txBox="1">
            <a:spLocks/>
          </p:cNvSpPr>
          <p:nvPr userDrawn="1"/>
        </p:nvSpPr>
        <p:spPr>
          <a:xfrm>
            <a:off x="155576" y="6356351"/>
            <a:ext cx="702310" cy="365125"/>
          </a:xfrm>
          <a:prstGeom prst="rect">
            <a:avLst/>
          </a:prstGeom>
          <a:noFill/>
          <a:ln>
            <a:noFill/>
          </a:ln>
        </p:spPr>
        <p:txBody>
          <a:bodyPr lIns="91425" tIns="45700" rIns="91425" bIns="45700" anchor="ctr" anchorCtr="0">
            <a:noAutofit/>
          </a:bodyPr>
          <a:lstStyle>
            <a:defPPr>
              <a:defRPr lang="en-US"/>
            </a:defPPr>
            <a:lvl1pPr marL="0" algn="l" defTabSz="914400" rtl="0" eaLnBrk="1" latinLnBrk="0" hangingPunct="1">
              <a:defRPr sz="1000" kern="1200">
                <a:solidFill>
                  <a:srgbClr val="15284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8" name="Shape 13"/>
          <p:cNvSpPr txBox="1">
            <a:spLocks/>
          </p:cNvSpPr>
          <p:nvPr userDrawn="1"/>
        </p:nvSpPr>
        <p:spPr>
          <a:xfrm>
            <a:off x="1823563" y="6355568"/>
            <a:ext cx="4184650" cy="365125"/>
          </a:xfrm>
          <a:prstGeom prst="rect">
            <a:avLst/>
          </a:prstGeom>
          <a:noFill/>
          <a:ln>
            <a:noFill/>
          </a:ln>
        </p:spPr>
        <p:txBody>
          <a:bodyPr lIns="91425" tIns="91425" rIns="91425" bIns="91425" anchor="ctr" anchorCtr="0"/>
          <a:lstStyle>
            <a:defPPr>
              <a:defRPr lang="en-US"/>
            </a:defPPr>
            <a:lvl1pPr marL="0" marR="0" lvl="0" indent="0" algn="l" defTabSz="914400" rtl="0" eaLnBrk="1" latinLnBrk="0" hangingPunct="1">
              <a:spcBef>
                <a:spcPts val="0"/>
              </a:spcBef>
              <a:buNone/>
              <a:defRPr sz="600" b="0" i="0" u="none" strike="noStrike" kern="1200" cap="none">
                <a:solidFill>
                  <a:schemeClr val="tx1">
                    <a:lumMod val="50000"/>
                    <a:lumOff val="50000"/>
                  </a:schemeClr>
                </a:solidFill>
                <a:latin typeface="Verdana"/>
                <a:ea typeface="Calibri"/>
                <a:cs typeface="Verdana"/>
                <a:sym typeface="Calibri"/>
              </a:defRPr>
            </a:lvl1pPr>
            <a:lvl2pPr marL="457200" marR="0" lvl="1"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2pPr>
            <a:lvl3pPr marL="914400" marR="0" lvl="2"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3pPr>
            <a:lvl4pPr marL="1371600" marR="0" lvl="3"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4pPr>
            <a:lvl5pPr marL="1828800" marR="0" lvl="4"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5pPr>
            <a:lvl6pPr marL="2286000" marR="0" lvl="5"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6pPr>
            <a:lvl7pPr marL="2743200" marR="0" lvl="6"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7pPr>
            <a:lvl8pPr marL="3200400" marR="0" lvl="7"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8pPr>
            <a:lvl9pPr marL="3657600" marR="0" lvl="8"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9pPr>
          </a:lstStyle>
          <a:p>
            <a:r>
              <a:rPr lang="en-US" dirty="0"/>
              <a:t>Copyright 2019 Discovery Education, Inc. All rights Reserved. </a:t>
            </a:r>
          </a:p>
        </p:txBody>
      </p:sp>
      <p:pic>
        <p:nvPicPr>
          <p:cNvPr id="9" name="Picture 8" descr="DEA_Operation_Prevention_Logo_Two_Color.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0" name="Picture 9" descr="DEA_DIS_logopartner.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11" name="Straight Connector 1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254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www.cnn.com/2017/06/01/health/opioid-epidemic-1980-letter-origins-study/index.html" TargetMode="External"/><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62.png"/><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7.png"/><Relationship Id="rId4" Type="http://schemas.openxmlformats.org/officeDocument/2006/relationships/image" Target="../media/image64.png"/><Relationship Id="rId9"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ph.ucla.edu/news/multimedia/video/what-health-public-health-treatment-vs-prevention"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cnn.com/2017/06/01/health/opioid-epidemic-1980-letter-origins-study/index.html"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hyperlink" Target="https://www.nejm.org/doi/10.1056/NEJM198001103020221" TargetMode="External"/><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2.png"/><Relationship Id="rId4" Type="http://schemas.openxmlformats.org/officeDocument/2006/relationships/image" Target="../media/image33.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4704"/>
            <a:ext cx="9144000" cy="5075065"/>
          </a:xfrm>
          <a:prstGeom prst="rect">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AF65"/>
              </a:solidFill>
            </a:endParaRPr>
          </a:p>
        </p:txBody>
      </p:sp>
      <p:sp>
        <p:nvSpPr>
          <p:cNvPr id="22" name="Oval 21"/>
          <p:cNvSpPr/>
          <p:nvPr/>
        </p:nvSpPr>
        <p:spPr>
          <a:xfrm>
            <a:off x="7560354" y="497027"/>
            <a:ext cx="1009450" cy="1009450"/>
          </a:xfrm>
          <a:prstGeom prst="ellipse">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sp>
        <p:nvSpPr>
          <p:cNvPr id="20" name="Rectangle 19"/>
          <p:cNvSpPr/>
          <p:nvPr/>
        </p:nvSpPr>
        <p:spPr>
          <a:xfrm>
            <a:off x="0" y="6218064"/>
            <a:ext cx="9144000" cy="639935"/>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DEA_DIS_logopart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10" name="Picture 9" descr="DEA_Operation_Prevention_Logo_Two_Colo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pic>
        <p:nvPicPr>
          <p:cNvPr id="6" name="PFE element 7">
            <a:extLst>
              <a:ext uri="{FF2B5EF4-FFF2-40B4-BE49-F238E27FC236}">
                <a16:creationId xmlns:a16="http://schemas.microsoft.com/office/drawing/2014/main" id="{CCD59E74-FC6E-A148-88FC-C8DDDB41238D}"/>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507922" y="3098130"/>
            <a:ext cx="4282440" cy="1295400"/>
          </a:xfrm>
          <a:prstGeom prst="rect">
            <a:avLst/>
          </a:prstGeom>
        </p:spPr>
      </p:pic>
      <p:pic>
        <p:nvPicPr>
          <p:cNvPr id="12" name="PFE element 8">
            <a:extLst>
              <a:ext uri="{FF2B5EF4-FFF2-40B4-BE49-F238E27FC236}">
                <a16:creationId xmlns:a16="http://schemas.microsoft.com/office/drawing/2014/main" id="{999EFB33-92C0-CF4F-8FAD-11B0F012413D}"/>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7309506" y="744372"/>
            <a:ext cx="1535430" cy="562413"/>
          </a:xfrm>
          <a:prstGeom prst="rect">
            <a:avLst/>
          </a:prstGeom>
        </p:spPr>
      </p:pic>
      <p:cxnSp>
        <p:nvCxnSpPr>
          <p:cNvPr id="14" name="Straight Connector 13"/>
          <p:cNvCxnSpPr/>
          <p:nvPr/>
        </p:nvCxnSpPr>
        <p:spPr>
          <a:xfrm>
            <a:off x="8067040" y="1673785"/>
            <a:ext cx="0" cy="3985335"/>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21" name="PFE element 10">
            <a:extLst>
              <a:ext uri="{FF2B5EF4-FFF2-40B4-BE49-F238E27FC236}">
                <a16:creationId xmlns:a16="http://schemas.microsoft.com/office/drawing/2014/main" id="{5C94AC1A-F5D5-5B4F-A8E0-F0D7B4D5CEDF}"/>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504794" y="821770"/>
            <a:ext cx="4892040" cy="2594610"/>
          </a:xfrm>
          <a:prstGeom prst="rect">
            <a:avLst/>
          </a:prstGeom>
        </p:spPr>
      </p:pic>
      <p:cxnSp>
        <p:nvCxnSpPr>
          <p:cNvPr id="17" name="Straight Connector 16"/>
          <p:cNvCxnSpPr/>
          <p:nvPr/>
        </p:nvCxnSpPr>
        <p:spPr>
          <a:xfrm>
            <a:off x="5140960" y="5648960"/>
            <a:ext cx="2926080"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07987" y="2232410"/>
            <a:ext cx="2644139" cy="4921797"/>
          </a:xfrm>
          <a:prstGeom prst="rect">
            <a:avLst/>
          </a:prstGeom>
        </p:spPr>
      </p:pic>
    </p:spTree>
    <p:extLst>
      <p:ext uri="{BB962C8B-B14F-4D97-AF65-F5344CB8AC3E}">
        <p14:creationId xmlns:p14="http://schemas.microsoft.com/office/powerpoint/2010/main" val="160515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5" name="PFE element 78">
            <a:extLst>
              <a:ext uri="{FF2B5EF4-FFF2-40B4-BE49-F238E27FC236}">
                <a16:creationId xmlns:a16="http://schemas.microsoft.com/office/drawing/2014/main" id="{A1EA1BCE-9F02-8A4A-8A5F-6E28F81B822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88083"/>
            <a:ext cx="9144000" cy="1223010"/>
          </a:xfrm>
          <a:prstGeom prst="rect">
            <a:avLst/>
          </a:prstGeom>
        </p:spPr>
      </p:pic>
      <p:cxnSp>
        <p:nvCxnSpPr>
          <p:cNvPr id="11" name="Straight Connector 10"/>
          <p:cNvCxnSpPr/>
          <p:nvPr/>
        </p:nvCxnSpPr>
        <p:spPr>
          <a:xfrm>
            <a:off x="2565127" y="835961"/>
            <a:ext cx="3356702"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577597"/>
            <a:ext cx="9143999" cy="4683868"/>
          </a:xfrm>
          <a:prstGeom prst="rect">
            <a:avLst/>
          </a:prstGeom>
        </p:spPr>
      </p:pic>
    </p:spTree>
    <p:extLst>
      <p:ext uri="{BB962C8B-B14F-4D97-AF65-F5344CB8AC3E}">
        <p14:creationId xmlns:p14="http://schemas.microsoft.com/office/powerpoint/2010/main" val="127330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5" name="PFE element 82">
            <a:extLst>
              <a:ext uri="{FF2B5EF4-FFF2-40B4-BE49-F238E27FC236}">
                <a16:creationId xmlns:a16="http://schemas.microsoft.com/office/drawing/2014/main" id="{430FBED5-BD96-7049-86A7-92591923F68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383725"/>
            <a:ext cx="9144000" cy="1242060"/>
          </a:xfrm>
          <a:prstGeom prst="rect">
            <a:avLst/>
          </a:prstGeom>
        </p:spPr>
      </p:pic>
      <p:sp>
        <p:nvSpPr>
          <p:cNvPr id="8" name="Rectangle 7"/>
          <p:cNvSpPr/>
          <p:nvPr/>
        </p:nvSpPr>
        <p:spPr>
          <a:xfrm>
            <a:off x="1371598" y="3508"/>
            <a:ext cx="6400800" cy="457200"/>
          </a:xfrm>
          <a:prstGeom prst="rect">
            <a:avLst/>
          </a:prstGeom>
          <a:solidFill>
            <a:srgbClr val="D11F2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FE element 84">
            <a:extLst>
              <a:ext uri="{FF2B5EF4-FFF2-40B4-BE49-F238E27FC236}">
                <a16:creationId xmlns:a16="http://schemas.microsoft.com/office/drawing/2014/main" id="{1D2FF31A-BB8C-4F44-B361-24FB442D9497}"/>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1" name="Straight Connector 10"/>
          <p:cNvCxnSpPr/>
          <p:nvPr/>
        </p:nvCxnSpPr>
        <p:spPr>
          <a:xfrm>
            <a:off x="1668144" y="1280099"/>
            <a:ext cx="1745616"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889000" y="1746092"/>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
              <a:cs typeface=""/>
              <a:sym typeface="Arial"/>
            </a:endParaRPr>
          </a:p>
        </p:txBody>
      </p:sp>
      <p:pic>
        <p:nvPicPr>
          <p:cNvPr id="33" name="Picture 32"/>
          <p:cNvPicPr preferRelativeResize="0">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349" y="1864906"/>
            <a:ext cx="1828800" cy="1828800"/>
          </a:xfrm>
          <a:prstGeom prst="ellipse">
            <a:avLst/>
          </a:prstGeom>
        </p:spPr>
      </p:pic>
      <p:sp>
        <p:nvSpPr>
          <p:cNvPr id="35" name="Oval 34"/>
          <p:cNvSpPr>
            <a:spLocks noChangeAspect="1"/>
          </p:cNvSpPr>
          <p:nvPr/>
        </p:nvSpPr>
        <p:spPr>
          <a:xfrm>
            <a:off x="3632200" y="1746092"/>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
              <a:cs typeface=""/>
              <a:sym typeface="Arial"/>
            </a:endParaRPr>
          </a:p>
        </p:txBody>
      </p:sp>
      <p:pic>
        <p:nvPicPr>
          <p:cNvPr id="36" name="Picture 35"/>
          <p:cNvPicPr preferRelativeResize="0">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6500" y="1864906"/>
            <a:ext cx="1828800" cy="1828800"/>
          </a:xfrm>
          <a:prstGeom prst="ellipse">
            <a:avLst/>
          </a:prstGeom>
        </p:spPr>
      </p:pic>
      <p:sp>
        <p:nvSpPr>
          <p:cNvPr id="38" name="Oval 37"/>
          <p:cNvSpPr>
            <a:spLocks noChangeAspect="1"/>
          </p:cNvSpPr>
          <p:nvPr/>
        </p:nvSpPr>
        <p:spPr>
          <a:xfrm>
            <a:off x="6375400" y="1785003"/>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
              <a:cs typeface=""/>
              <a:sym typeface="Arial"/>
            </a:endParaRPr>
          </a:p>
        </p:txBody>
      </p:sp>
      <p:pic>
        <p:nvPicPr>
          <p:cNvPr id="39" name="Picture 38"/>
          <p:cNvPicPr preferRelativeResize="0">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9700" y="1885629"/>
            <a:ext cx="1828800" cy="1828800"/>
          </a:xfrm>
          <a:prstGeom prst="ellipse">
            <a:avLst/>
          </a:prstGeom>
        </p:spPr>
      </p:pic>
      <p:sp>
        <p:nvSpPr>
          <p:cNvPr id="41" name="Oval 40"/>
          <p:cNvSpPr>
            <a:spLocks noChangeAspect="1"/>
          </p:cNvSpPr>
          <p:nvPr/>
        </p:nvSpPr>
        <p:spPr>
          <a:xfrm>
            <a:off x="889000" y="4049809"/>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
              <a:cs typeface=""/>
              <a:sym typeface="Arial"/>
            </a:endParaRPr>
          </a:p>
        </p:txBody>
      </p:sp>
      <p:pic>
        <p:nvPicPr>
          <p:cNvPr id="42" name="Picture 41"/>
          <p:cNvPicPr preferRelativeResize="0">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3300" y="4164109"/>
            <a:ext cx="1828800" cy="1828800"/>
          </a:xfrm>
          <a:prstGeom prst="ellipse">
            <a:avLst/>
          </a:prstGeom>
        </p:spPr>
      </p:pic>
      <p:sp>
        <p:nvSpPr>
          <p:cNvPr id="44" name="Oval 43"/>
          <p:cNvSpPr>
            <a:spLocks noChangeAspect="1"/>
          </p:cNvSpPr>
          <p:nvPr/>
        </p:nvSpPr>
        <p:spPr>
          <a:xfrm>
            <a:off x="3632200" y="4049809"/>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
              <a:cs typeface=""/>
              <a:sym typeface="Arial"/>
            </a:endParaRPr>
          </a:p>
        </p:txBody>
      </p:sp>
      <p:pic>
        <p:nvPicPr>
          <p:cNvPr id="45" name="Picture 44"/>
          <p:cNvPicPr preferRelativeResize="0">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46500" y="4164109"/>
            <a:ext cx="1828800" cy="1828800"/>
          </a:xfrm>
          <a:prstGeom prst="ellipse">
            <a:avLst/>
          </a:prstGeom>
        </p:spPr>
      </p:pic>
      <p:sp>
        <p:nvSpPr>
          <p:cNvPr id="47" name="Oval 46"/>
          <p:cNvSpPr>
            <a:spLocks noChangeAspect="1"/>
          </p:cNvSpPr>
          <p:nvPr/>
        </p:nvSpPr>
        <p:spPr>
          <a:xfrm>
            <a:off x="6375400" y="4049809"/>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
              <a:cs typeface=""/>
              <a:sym typeface="Arial"/>
            </a:endParaRPr>
          </a:p>
        </p:txBody>
      </p:sp>
      <p:pic>
        <p:nvPicPr>
          <p:cNvPr id="48" name="Picture 47"/>
          <p:cNvPicPr preferRelativeResize="0">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89700" y="4164109"/>
            <a:ext cx="1828800" cy="1828800"/>
          </a:xfrm>
          <a:prstGeom prst="ellipse">
            <a:avLst/>
          </a:prstGeom>
        </p:spPr>
      </p:pic>
    </p:spTree>
    <p:extLst>
      <p:ext uri="{BB962C8B-B14F-4D97-AF65-F5344CB8AC3E}">
        <p14:creationId xmlns:p14="http://schemas.microsoft.com/office/powerpoint/2010/main" val="561756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334133" y="378852"/>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5" name="Picture 14">
            <a:hlinkClick r:id="rId3"/>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19047" y="2586203"/>
            <a:ext cx="2532185" cy="2532185"/>
          </a:xfrm>
          <a:prstGeom prst="ellipse">
            <a:avLst/>
          </a:prstGeom>
        </p:spPr>
      </p:pic>
      <p:sp>
        <p:nvSpPr>
          <p:cNvPr id="16" name="Oval 15"/>
          <p:cNvSpPr>
            <a:spLocks noChangeAspect="1"/>
          </p:cNvSpPr>
          <p:nvPr/>
        </p:nvSpPr>
        <p:spPr>
          <a:xfrm>
            <a:off x="1014545" y="2481944"/>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fehide101" hidden="1"/>
          <p:cNvSpPr>
            <a:spLocks noGrp="1"/>
          </p:cNvSpPr>
          <p:nvPr>
            <p:ph idx="1"/>
          </p:nvPr>
        </p:nvSpPr>
        <p:spPr>
          <a:xfrm>
            <a:off x="4408715" y="2405697"/>
            <a:ext cx="4012474" cy="1356406"/>
          </a:xfrm>
          <a:solidFill>
            <a:schemeClr val="accent1"/>
          </a:solidFill>
        </p:spPr>
        <p:txBody>
          <a:bodyPr>
            <a:normAutofit/>
          </a:bodyPr>
          <a:lstStyle/>
          <a:p>
            <a:pPr marL="283464" indent="-283464">
              <a:lnSpc>
                <a:spcPct val="11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What are some of the ways in the Q&amp;A session that the people who called in are handling the opioid epidemic?</a:t>
            </a:r>
          </a:p>
        </p:txBody>
      </p:sp>
      <p:grpSp>
        <p:nvGrpSpPr>
          <p:cNvPr id="13" name="Group 12">
            <a:extLst>
              <a:ext uri="{FF2B5EF4-FFF2-40B4-BE49-F238E27FC236}">
                <a16:creationId xmlns:a16="http://schemas.microsoft.com/office/drawing/2014/main" id="{81042C5F-0636-5E40-9EC5-5BDCDDA4F141}"/>
              </a:ext>
            </a:extLst>
          </p:cNvPr>
          <p:cNvGrpSpPr/>
          <p:nvPr/>
        </p:nvGrpSpPr>
        <p:grpSpPr>
          <a:xfrm>
            <a:off x="4407082" y="2403815"/>
            <a:ext cx="4015740" cy="1360170"/>
            <a:chOff x="317500" y="317500"/>
            <a:chExt cx="4015740" cy="1360170"/>
          </a:xfrm>
        </p:grpSpPr>
        <p:pic>
          <p:nvPicPr>
            <p:cNvPr id="6" name="PFE element 101">
              <a:extLst>
                <a:ext uri="{FF2B5EF4-FFF2-40B4-BE49-F238E27FC236}">
                  <a16:creationId xmlns:a16="http://schemas.microsoft.com/office/drawing/2014/main" id="{4A5D1761-D410-C347-A452-157DBD90521A}"/>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4015740" cy="1360170"/>
            </a:xfrm>
            <a:prstGeom prst="rect">
              <a:avLst/>
            </a:prstGeom>
          </p:spPr>
        </p:pic>
        <p:sp>
          <p:nvSpPr>
            <p:cNvPr id="11" name="Shape_72">
              <a:extLst>
                <a:ext uri="{FF2B5EF4-FFF2-40B4-BE49-F238E27FC236}">
                  <a16:creationId xmlns:a16="http://schemas.microsoft.com/office/drawing/2014/main" id="{05455C98-9C78-EF45-928E-6D24EBA6DF6B}"/>
                </a:ext>
              </a:extLst>
            </p:cNvPr>
            <p:cNvSpPr/>
            <p:nvPr/>
          </p:nvSpPr>
          <p:spPr>
            <a:xfrm>
              <a:off x="317500" y="317500"/>
              <a:ext cx="4015740" cy="13601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19" name="PFE element 103">
            <a:extLst>
              <a:ext uri="{FF2B5EF4-FFF2-40B4-BE49-F238E27FC236}">
                <a16:creationId xmlns:a16="http://schemas.microsoft.com/office/drawing/2014/main" id="{C8675951-A027-2143-B30E-E2E0263C2B8F}"/>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83725"/>
            <a:ext cx="9144000" cy="1242060"/>
          </a:xfrm>
          <a:prstGeom prst="rect">
            <a:avLst/>
          </a:prstGeom>
        </p:spPr>
      </p:pic>
      <p:sp>
        <p:nvSpPr>
          <p:cNvPr id="9" name="Rectangle 8"/>
          <p:cNvSpPr/>
          <p:nvPr/>
        </p:nvSpPr>
        <p:spPr>
          <a:xfrm>
            <a:off x="1371598" y="3508"/>
            <a:ext cx="6400800" cy="457200"/>
          </a:xfrm>
          <a:prstGeom prst="rect">
            <a:avLst/>
          </a:prstGeom>
          <a:solidFill>
            <a:srgbClr val="D11F2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FE element 105">
            <a:extLst>
              <a:ext uri="{FF2B5EF4-FFF2-40B4-BE49-F238E27FC236}">
                <a16:creationId xmlns:a16="http://schemas.microsoft.com/office/drawing/2014/main" id="{4A81883D-D13D-3341-BA22-849B8CF5EF2D}"/>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2" name="Straight Connector 11"/>
          <p:cNvCxnSpPr/>
          <p:nvPr/>
        </p:nvCxnSpPr>
        <p:spPr>
          <a:xfrm>
            <a:off x="3531779" y="1288808"/>
            <a:ext cx="2093958"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17" name="pfehide107" hidden="1"/>
          <p:cNvSpPr txBox="1"/>
          <p:nvPr/>
        </p:nvSpPr>
        <p:spPr>
          <a:xfrm>
            <a:off x="4408715" y="3944983"/>
            <a:ext cx="4099559" cy="1477328"/>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66CDCC"/>
              </a:buClr>
              <a:buSzPct val="150000"/>
              <a:buFont typeface="Courier New" charset="0"/>
              <a:buChar char="o"/>
            </a:pPr>
            <a:r>
              <a:rPr lang="en-US" dirty="0">
                <a:solidFill>
                  <a:srgbClr val="15284B"/>
                </a:solidFill>
                <a:latin typeface="Montserrat Light" charset="0"/>
                <a:ea typeface="Montserrat Light" charset="0"/>
                <a:cs typeface="Montserrat Light" charset="0"/>
              </a:rPr>
              <a:t>What is evidence of how your assigned role in the community plays a part in responding to this epidemic?</a:t>
            </a:r>
          </a:p>
          <a:p>
            <a:pPr marL="285750" indent="-285750">
              <a:buClr>
                <a:srgbClr val="66CDCC"/>
              </a:buClr>
              <a:buSzPct val="150000"/>
              <a:buFont typeface="Courier New" charset="0"/>
              <a:buChar char="o"/>
            </a:pPr>
            <a:endParaRPr lang="en-US" dirty="0"/>
          </a:p>
        </p:txBody>
      </p:sp>
      <p:grpSp>
        <p:nvGrpSpPr>
          <p:cNvPr id="25" name="Group 24">
            <a:extLst>
              <a:ext uri="{FF2B5EF4-FFF2-40B4-BE49-F238E27FC236}">
                <a16:creationId xmlns:a16="http://schemas.microsoft.com/office/drawing/2014/main" id="{1D1FB579-3854-644E-8276-6D3A149E4486}"/>
              </a:ext>
            </a:extLst>
          </p:cNvPr>
          <p:cNvGrpSpPr/>
          <p:nvPr/>
        </p:nvGrpSpPr>
        <p:grpSpPr>
          <a:xfrm>
            <a:off x="4404905" y="3944983"/>
            <a:ext cx="4107180" cy="1474470"/>
            <a:chOff x="317500" y="317500"/>
            <a:chExt cx="4107180" cy="1474470"/>
          </a:xfrm>
        </p:grpSpPr>
        <p:pic>
          <p:nvPicPr>
            <p:cNvPr id="23" name="PFE element 107">
              <a:extLst>
                <a:ext uri="{FF2B5EF4-FFF2-40B4-BE49-F238E27FC236}">
                  <a16:creationId xmlns:a16="http://schemas.microsoft.com/office/drawing/2014/main" id="{B0429362-368A-1147-BEBF-1DAF58C504DC}"/>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4107180" cy="1474470"/>
            </a:xfrm>
            <a:prstGeom prst="rect">
              <a:avLst/>
            </a:prstGeom>
          </p:spPr>
        </p:pic>
        <p:sp>
          <p:nvSpPr>
            <p:cNvPr id="24" name="Shape_73">
              <a:extLst>
                <a:ext uri="{FF2B5EF4-FFF2-40B4-BE49-F238E27FC236}">
                  <a16:creationId xmlns:a16="http://schemas.microsoft.com/office/drawing/2014/main" id="{83915C12-D2D7-9F42-875A-7E2AA848302F}"/>
                </a:ext>
              </a:extLst>
            </p:cNvPr>
            <p:cNvSpPr/>
            <p:nvPr/>
          </p:nvSpPr>
          <p:spPr>
            <a:xfrm>
              <a:off x="317500" y="317500"/>
              <a:ext cx="4107180" cy="14744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16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14" name="PFE element 109">
            <a:extLst>
              <a:ext uri="{FF2B5EF4-FFF2-40B4-BE49-F238E27FC236}">
                <a16:creationId xmlns:a16="http://schemas.microsoft.com/office/drawing/2014/main" id="{135FA46B-150F-F241-A734-93B24418A48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383725"/>
            <a:ext cx="9144000" cy="1242060"/>
          </a:xfrm>
          <a:prstGeom prst="rect">
            <a:avLst/>
          </a:prstGeom>
        </p:spPr>
      </p:pic>
      <p:sp>
        <p:nvSpPr>
          <p:cNvPr id="8" name="Rectangle 7"/>
          <p:cNvSpPr/>
          <p:nvPr/>
        </p:nvSpPr>
        <p:spPr>
          <a:xfrm>
            <a:off x="1371598" y="3508"/>
            <a:ext cx="6400800" cy="457200"/>
          </a:xfrm>
          <a:prstGeom prst="rect">
            <a:avLst/>
          </a:prstGeom>
          <a:solidFill>
            <a:srgbClr val="D11F2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FE element 111">
            <a:extLst>
              <a:ext uri="{FF2B5EF4-FFF2-40B4-BE49-F238E27FC236}">
                <a16:creationId xmlns:a16="http://schemas.microsoft.com/office/drawing/2014/main" id="{811B07D6-CB0A-7D42-82D4-1B2672826B98}"/>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1" name="Straight Connector 10"/>
          <p:cNvCxnSpPr/>
          <p:nvPr/>
        </p:nvCxnSpPr>
        <p:spPr>
          <a:xfrm>
            <a:off x="4087285" y="1288808"/>
            <a:ext cx="2093958"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4898" y="1818653"/>
            <a:ext cx="3267100" cy="4228011"/>
          </a:xfrm>
          <a:prstGeom prst="rect">
            <a:avLst/>
          </a:prstGeom>
          <a:ln>
            <a:solidFill>
              <a:schemeClr val="tx1"/>
            </a:solidFill>
          </a:ln>
          <a:effectLst>
            <a:outerShdw blurRad="50800" dist="38100" dir="2700000" algn="tl" rotWithShape="0">
              <a:prstClr val="black">
                <a:alpha val="40000"/>
              </a:prstClr>
            </a:outerShdw>
          </a:effectLst>
        </p:spPr>
      </p:pic>
      <p:cxnSp>
        <p:nvCxnSpPr>
          <p:cNvPr id="10" name="Straight Connector 9"/>
          <p:cNvCxnSpPr/>
          <p:nvPr/>
        </p:nvCxnSpPr>
        <p:spPr>
          <a:xfrm>
            <a:off x="6583919" y="352218"/>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p:cNvPicPr>
          <p:nvPr/>
        </p:nvPicPr>
        <p:blipFill>
          <a:blip r:embed="rId6" cstate="screen">
            <a:extLst>
              <a:ext uri="{28A0092B-C50C-407E-A947-70E740481C1C}">
                <a14:useLocalDpi xmlns:a14="http://schemas.microsoft.com/office/drawing/2010/main"/>
              </a:ext>
            </a:extLst>
          </a:blip>
          <a:stretch>
            <a:fillRect/>
          </a:stretch>
        </p:blipFill>
        <p:spPr>
          <a:xfrm>
            <a:off x="5342706" y="2568277"/>
            <a:ext cx="2532185" cy="2532185"/>
          </a:xfrm>
          <a:prstGeom prst="ellipse">
            <a:avLst/>
          </a:prstGeom>
        </p:spPr>
      </p:pic>
      <p:sp>
        <p:nvSpPr>
          <p:cNvPr id="13" name="Oval 12"/>
          <p:cNvSpPr>
            <a:spLocks noChangeAspect="1"/>
          </p:cNvSpPr>
          <p:nvPr/>
        </p:nvSpPr>
        <p:spPr>
          <a:xfrm>
            <a:off x="5220786" y="2464019"/>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2977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6" name="PFE element 117">
            <a:extLst>
              <a:ext uri="{FF2B5EF4-FFF2-40B4-BE49-F238E27FC236}">
                <a16:creationId xmlns:a16="http://schemas.microsoft.com/office/drawing/2014/main" id="{F8C2B173-E795-944B-AB5B-95B0E6B1173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49724" y="2617185"/>
            <a:ext cx="3101340" cy="2259330"/>
          </a:xfrm>
          <a:prstGeom prst="rect">
            <a:avLst/>
          </a:prstGeom>
        </p:spPr>
      </p:pic>
      <p:sp>
        <p:nvSpPr>
          <p:cNvPr id="7" name="Rectangle 6"/>
          <p:cNvSpPr/>
          <p:nvPr/>
        </p:nvSpPr>
        <p:spPr>
          <a:xfrm>
            <a:off x="0" y="0"/>
            <a:ext cx="9144000" cy="1577597"/>
          </a:xfrm>
          <a:prstGeom prst="rect">
            <a:avLst/>
          </a:prstGeom>
          <a:solidFill>
            <a:srgbClr val="D11F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12" name="PFE element 119">
            <a:extLst>
              <a:ext uri="{FF2B5EF4-FFF2-40B4-BE49-F238E27FC236}">
                <a16:creationId xmlns:a16="http://schemas.microsoft.com/office/drawing/2014/main" id="{EE3EB5B5-1105-AA48-8D85-2C4C7F68F03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383725"/>
            <a:ext cx="9144000" cy="1242060"/>
          </a:xfrm>
          <a:prstGeom prst="rect">
            <a:avLst/>
          </a:prstGeom>
        </p:spPr>
      </p:pic>
      <p:sp>
        <p:nvSpPr>
          <p:cNvPr id="9" name="Rectangle 8"/>
          <p:cNvSpPr/>
          <p:nvPr/>
        </p:nvSpPr>
        <p:spPr>
          <a:xfrm>
            <a:off x="2743198" y="3508"/>
            <a:ext cx="3657600" cy="457200"/>
          </a:xfrm>
          <a:prstGeom prst="rect">
            <a:avLst/>
          </a:prstGeom>
          <a:solidFill>
            <a:srgbClr val="5078C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FE element 121">
            <a:extLst>
              <a:ext uri="{FF2B5EF4-FFF2-40B4-BE49-F238E27FC236}">
                <a16:creationId xmlns:a16="http://schemas.microsoft.com/office/drawing/2014/main" id="{6C2BCB13-7300-DD40-88AF-26925A0BAD56}"/>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4" name="Straight Connector 13"/>
          <p:cNvCxnSpPr/>
          <p:nvPr/>
        </p:nvCxnSpPr>
        <p:spPr>
          <a:xfrm>
            <a:off x="4792679" y="1271390"/>
            <a:ext cx="2696692"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48106" y="1785827"/>
            <a:ext cx="3273389" cy="42361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186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073D74-F7F3-164F-9CEA-E346D75AA9D4}"/>
              </a:ext>
            </a:extLst>
          </p:cNvPr>
          <p:cNvSpPr/>
          <p:nvPr/>
        </p:nvSpPr>
        <p:spPr>
          <a:xfrm>
            <a:off x="1"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84B"/>
              </a:solidFill>
            </a:endParaRPr>
          </a:p>
        </p:txBody>
      </p:sp>
      <p:pic>
        <p:nvPicPr>
          <p:cNvPr id="9" name="PFE element 125">
            <a:extLst>
              <a:ext uri="{FF2B5EF4-FFF2-40B4-BE49-F238E27FC236}">
                <a16:creationId xmlns:a16="http://schemas.microsoft.com/office/drawing/2014/main" id="{272094D4-363A-534F-A9B1-BB40A911E67C}"/>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 y="100116"/>
            <a:ext cx="9144000" cy="1230630"/>
          </a:xfrm>
          <a:prstGeom prst="rect">
            <a:avLst/>
          </a:prstGeom>
        </p:spPr>
      </p:pic>
      <p:pic>
        <p:nvPicPr>
          <p:cNvPr id="11" name="PFE element 126">
            <a:extLst>
              <a:ext uri="{FF2B5EF4-FFF2-40B4-BE49-F238E27FC236}">
                <a16:creationId xmlns:a16="http://schemas.microsoft.com/office/drawing/2014/main" id="{26710482-0D23-F74E-AF3D-1BE20EA9B94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51660" y="2489196"/>
            <a:ext cx="5440680" cy="2514600"/>
          </a:xfrm>
          <a:prstGeom prst="rect">
            <a:avLst/>
          </a:prstGeom>
        </p:spPr>
      </p:pic>
      <p:cxnSp>
        <p:nvCxnSpPr>
          <p:cNvPr id="7" name="Straight Connector 6">
            <a:extLst>
              <a:ext uri="{FF2B5EF4-FFF2-40B4-BE49-F238E27FC236}">
                <a16:creationId xmlns:a16="http://schemas.microsoft.com/office/drawing/2014/main" id="{8940AF65-CA80-014C-A2C8-59919CB0E498}"/>
              </a:ext>
            </a:extLst>
          </p:cNvPr>
          <p:cNvCxnSpPr>
            <a:cxnSpLocks/>
          </p:cNvCxnSpPr>
          <p:nvPr/>
        </p:nvCxnSpPr>
        <p:spPr>
          <a:xfrm>
            <a:off x="4061091" y="1082029"/>
            <a:ext cx="283501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91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6977"/>
            <a:ext cx="9143998" cy="4684486"/>
          </a:xfrm>
          <a:prstGeom prst="rect">
            <a:avLst/>
          </a:prstGeom>
        </p:spPr>
      </p:pic>
      <p:cxnSp>
        <p:nvCxnSpPr>
          <p:cNvPr id="16" name="Straight Connector 15"/>
          <p:cNvCxnSpPr/>
          <p:nvPr/>
        </p:nvCxnSpPr>
        <p:spPr>
          <a:xfrm>
            <a:off x="6133194" y="995540"/>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4891981" y="3246435"/>
            <a:ext cx="2532185" cy="2532185"/>
          </a:xfrm>
          <a:prstGeom prst="ellipse">
            <a:avLst/>
          </a:prstGeom>
        </p:spPr>
      </p:pic>
      <p:sp>
        <p:nvSpPr>
          <p:cNvPr id="18" name="Oval 17"/>
          <p:cNvSpPr>
            <a:spLocks noChangeAspect="1"/>
          </p:cNvSpPr>
          <p:nvPr/>
        </p:nvSpPr>
        <p:spPr>
          <a:xfrm>
            <a:off x="4770061" y="3142177"/>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5" name="PFE element 133">
            <a:extLst>
              <a:ext uri="{FF2B5EF4-FFF2-40B4-BE49-F238E27FC236}">
                <a16:creationId xmlns:a16="http://schemas.microsoft.com/office/drawing/2014/main" id="{E1BF9174-6909-EF43-BEA8-DC1EC157CA80}"/>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395156"/>
            <a:ext cx="9144000" cy="1219200"/>
          </a:xfrm>
          <a:prstGeom prst="rect">
            <a:avLst/>
          </a:prstGeom>
        </p:spPr>
      </p:pic>
      <p:sp>
        <p:nvSpPr>
          <p:cNvPr id="9" name="Rectangle 8"/>
          <p:cNvSpPr/>
          <p:nvPr/>
        </p:nvSpPr>
        <p:spPr>
          <a:xfrm>
            <a:off x="2743198" y="3508"/>
            <a:ext cx="3657600" cy="457200"/>
          </a:xfrm>
          <a:prstGeom prst="rect">
            <a:avLst/>
          </a:prstGeom>
          <a:solidFill>
            <a:srgbClr val="5078C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FE element 135">
            <a:extLst>
              <a:ext uri="{FF2B5EF4-FFF2-40B4-BE49-F238E27FC236}">
                <a16:creationId xmlns:a16="http://schemas.microsoft.com/office/drawing/2014/main" id="{2E94A627-D56E-6343-AC3C-B94BD5762892}"/>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1" name="Straight Connector 10"/>
          <p:cNvCxnSpPr/>
          <p:nvPr/>
        </p:nvCxnSpPr>
        <p:spPr>
          <a:xfrm>
            <a:off x="3448635" y="1018842"/>
            <a:ext cx="5066715"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78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pfehide137" hidden="1"/>
          <p:cNvSpPr txBox="1"/>
          <p:nvPr/>
        </p:nvSpPr>
        <p:spPr>
          <a:xfrm>
            <a:off x="792480" y="1927180"/>
            <a:ext cx="7741920" cy="537346"/>
          </a:xfrm>
          <a:prstGeom prst="rect">
            <a:avLst/>
          </a:prstGeom>
          <a:solidFill>
            <a:schemeClr val="accent1"/>
          </a:solidFill>
          <a:ln>
            <a:noFill/>
          </a:ln>
        </p:spPr>
        <p:txBody>
          <a:bodyPr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Clr>
                <a:srgbClr val="66CDCC"/>
              </a:buClr>
              <a:buSzPct val="150000"/>
              <a:buFont typeface="Courier New" charset="0"/>
              <a:buChar char="o"/>
            </a:pPr>
            <a:r>
              <a:rPr lang="en-US" sz="2100" dirty="0">
                <a:solidFill>
                  <a:srgbClr val="15284B"/>
                </a:solidFill>
                <a:latin typeface="Montserrat Light" charset="0"/>
                <a:ea typeface="Montserrat Light" charset="0"/>
                <a:cs typeface="Montserrat Light" charset="0"/>
                <a:sym typeface="Georgia"/>
              </a:rPr>
              <a:t>Who are the student audience(s) you want to reach?</a:t>
            </a:r>
          </a:p>
        </p:txBody>
      </p:sp>
      <p:grpSp>
        <p:nvGrpSpPr>
          <p:cNvPr id="16" name="Group 15">
            <a:extLst>
              <a:ext uri="{FF2B5EF4-FFF2-40B4-BE49-F238E27FC236}">
                <a16:creationId xmlns:a16="http://schemas.microsoft.com/office/drawing/2014/main" id="{D1436AC9-B89F-6743-9684-36A68F36B8FF}"/>
              </a:ext>
            </a:extLst>
          </p:cNvPr>
          <p:cNvGrpSpPr/>
          <p:nvPr/>
        </p:nvGrpSpPr>
        <p:grpSpPr>
          <a:xfrm>
            <a:off x="790575" y="1927180"/>
            <a:ext cx="7745730" cy="535632"/>
            <a:chOff x="317500" y="317500"/>
            <a:chExt cx="7745730" cy="535632"/>
          </a:xfrm>
        </p:grpSpPr>
        <p:pic>
          <p:nvPicPr>
            <p:cNvPr id="5" name="PFE element 137">
              <a:extLst>
                <a:ext uri="{FF2B5EF4-FFF2-40B4-BE49-F238E27FC236}">
                  <a16:creationId xmlns:a16="http://schemas.microsoft.com/office/drawing/2014/main" id="{C6D9BD3A-F20F-D44C-BAA3-47AF94BA971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7500" y="317500"/>
              <a:ext cx="7745730" cy="535632"/>
            </a:xfrm>
            <a:prstGeom prst="rect">
              <a:avLst/>
            </a:prstGeom>
          </p:spPr>
        </p:pic>
        <p:sp>
          <p:nvSpPr>
            <p:cNvPr id="11" name="Shape_74">
              <a:extLst>
                <a:ext uri="{FF2B5EF4-FFF2-40B4-BE49-F238E27FC236}">
                  <a16:creationId xmlns:a16="http://schemas.microsoft.com/office/drawing/2014/main" id="{A8CE0A16-3BE8-194E-9E4C-92FEDBBDF71D}"/>
                </a:ext>
              </a:extLst>
            </p:cNvPr>
            <p:cNvSpPr/>
            <p:nvPr/>
          </p:nvSpPr>
          <p:spPr>
            <a:xfrm>
              <a:off x="317500" y="317500"/>
              <a:ext cx="7745730" cy="535632"/>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0" y="0"/>
            <a:ext cx="9144000" cy="1577597"/>
          </a:xfrm>
          <a:prstGeom prst="rect">
            <a:avLst/>
          </a:prstGeom>
          <a:solidFill>
            <a:srgbClr val="D11F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18" name="PFE element 139">
            <a:extLst>
              <a:ext uri="{FF2B5EF4-FFF2-40B4-BE49-F238E27FC236}">
                <a16:creationId xmlns:a16="http://schemas.microsoft.com/office/drawing/2014/main" id="{104FB924-6C88-484E-B799-7398CB90F5A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2" y="541880"/>
            <a:ext cx="9144000" cy="994410"/>
          </a:xfrm>
          <a:prstGeom prst="rect">
            <a:avLst/>
          </a:prstGeom>
        </p:spPr>
      </p:pic>
      <p:cxnSp>
        <p:nvCxnSpPr>
          <p:cNvPr id="8" name="Straight Connector 7"/>
          <p:cNvCxnSpPr/>
          <p:nvPr/>
        </p:nvCxnSpPr>
        <p:spPr>
          <a:xfrm flipV="1">
            <a:off x="2826670" y="1024321"/>
            <a:ext cx="1305063" cy="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743198" y="3508"/>
            <a:ext cx="3657600" cy="457200"/>
          </a:xfrm>
          <a:prstGeom prst="rect">
            <a:avLst/>
          </a:prstGeom>
          <a:solidFill>
            <a:srgbClr val="5078C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FE element 142">
            <a:extLst>
              <a:ext uri="{FF2B5EF4-FFF2-40B4-BE49-F238E27FC236}">
                <a16:creationId xmlns:a16="http://schemas.microsoft.com/office/drawing/2014/main" id="{A1D1FDA7-9642-B946-8FC9-5547F213464C}"/>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sp>
        <p:nvSpPr>
          <p:cNvPr id="12" name="pfehide143" hidden="1"/>
          <p:cNvSpPr txBox="1"/>
          <p:nvPr/>
        </p:nvSpPr>
        <p:spPr>
          <a:xfrm>
            <a:off x="792480" y="5095354"/>
            <a:ext cx="7741920" cy="693171"/>
          </a:xfrm>
          <a:prstGeom prst="rect">
            <a:avLst/>
          </a:prstGeom>
          <a:solidFill>
            <a:schemeClr val="accent1"/>
          </a:solidFill>
          <a:ln>
            <a:noFill/>
          </a:ln>
        </p:spPr>
        <p:txBody>
          <a:bodyPr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Clr>
                <a:srgbClr val="66CDCC"/>
              </a:buClr>
              <a:buSzPct val="150000"/>
              <a:buFont typeface="Courier New" charset="0"/>
              <a:buChar char="o"/>
            </a:pPr>
            <a:r>
              <a:rPr lang="en-US" sz="2100" dirty="0">
                <a:solidFill>
                  <a:srgbClr val="15284B"/>
                </a:solidFill>
                <a:latin typeface="Montserrat Light" charset="0"/>
                <a:ea typeface="Montserrat Light" charset="0"/>
                <a:cs typeface="Montserrat Light" charset="0"/>
                <a:sym typeface="Georgia"/>
              </a:rPr>
              <a:t>Which social media tools will reach outside audiences and how do you build greater awareness?</a:t>
            </a:r>
          </a:p>
        </p:txBody>
      </p:sp>
      <p:grpSp>
        <p:nvGrpSpPr>
          <p:cNvPr id="24" name="Group 23">
            <a:extLst>
              <a:ext uri="{FF2B5EF4-FFF2-40B4-BE49-F238E27FC236}">
                <a16:creationId xmlns:a16="http://schemas.microsoft.com/office/drawing/2014/main" id="{0ADB5F45-E2FD-8F44-B51B-413B6EB7E795}"/>
              </a:ext>
            </a:extLst>
          </p:cNvPr>
          <p:cNvGrpSpPr/>
          <p:nvPr/>
        </p:nvGrpSpPr>
        <p:grpSpPr>
          <a:xfrm>
            <a:off x="790575" y="5095354"/>
            <a:ext cx="7745730" cy="703973"/>
            <a:chOff x="317500" y="317500"/>
            <a:chExt cx="7745730" cy="703973"/>
          </a:xfrm>
        </p:grpSpPr>
        <p:pic>
          <p:nvPicPr>
            <p:cNvPr id="22" name="PFE element 143">
              <a:extLst>
                <a:ext uri="{FF2B5EF4-FFF2-40B4-BE49-F238E27FC236}">
                  <a16:creationId xmlns:a16="http://schemas.microsoft.com/office/drawing/2014/main" id="{0B10F01A-E3FB-5145-B33E-4284087CB37D}"/>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317500" y="317500"/>
              <a:ext cx="7745730" cy="703973"/>
            </a:xfrm>
            <a:prstGeom prst="rect">
              <a:avLst/>
            </a:prstGeom>
          </p:spPr>
        </p:pic>
        <p:sp>
          <p:nvSpPr>
            <p:cNvPr id="23" name="Shape_75">
              <a:extLst>
                <a:ext uri="{FF2B5EF4-FFF2-40B4-BE49-F238E27FC236}">
                  <a16:creationId xmlns:a16="http://schemas.microsoft.com/office/drawing/2014/main" id="{BA33D5DF-F62B-6F4D-A9FF-3CD61440B361}"/>
                </a:ext>
              </a:extLst>
            </p:cNvPr>
            <p:cNvSpPr/>
            <p:nvPr/>
          </p:nvSpPr>
          <p:spPr>
            <a:xfrm>
              <a:off x="317500" y="317500"/>
              <a:ext cx="7745730" cy="703973"/>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fehide144" hidden="1"/>
          <p:cNvSpPr txBox="1"/>
          <p:nvPr/>
        </p:nvSpPr>
        <p:spPr>
          <a:xfrm>
            <a:off x="792480" y="2446361"/>
            <a:ext cx="7741920" cy="801720"/>
          </a:xfrm>
          <a:prstGeom prst="rect">
            <a:avLst/>
          </a:prstGeom>
          <a:solidFill>
            <a:schemeClr val="accent1"/>
          </a:solidFill>
          <a:ln>
            <a:noFill/>
          </a:ln>
        </p:spPr>
        <p:txBody>
          <a:bodyPr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Clr>
                <a:srgbClr val="66CDCC"/>
              </a:buClr>
              <a:buSzPct val="150000"/>
              <a:buFont typeface="Courier New" charset="0"/>
              <a:buChar char="o"/>
            </a:pPr>
            <a:r>
              <a:rPr lang="en-US" sz="2100" dirty="0">
                <a:solidFill>
                  <a:srgbClr val="15284B"/>
                </a:solidFill>
                <a:latin typeface="Montserrat Light" charset="0"/>
                <a:ea typeface="Montserrat Light" charset="0"/>
                <a:cs typeface="Montserrat Light" charset="0"/>
                <a:sym typeface="Georgia"/>
              </a:rPr>
              <a:t>What are the messages students would like for the community to know?</a:t>
            </a:r>
          </a:p>
        </p:txBody>
      </p:sp>
      <p:grpSp>
        <p:nvGrpSpPr>
          <p:cNvPr id="28" name="Group 27">
            <a:extLst>
              <a:ext uri="{FF2B5EF4-FFF2-40B4-BE49-F238E27FC236}">
                <a16:creationId xmlns:a16="http://schemas.microsoft.com/office/drawing/2014/main" id="{7690A6C4-13D9-824E-9948-B4679BE2A127}"/>
              </a:ext>
            </a:extLst>
          </p:cNvPr>
          <p:cNvGrpSpPr/>
          <p:nvPr/>
        </p:nvGrpSpPr>
        <p:grpSpPr>
          <a:xfrm>
            <a:off x="790575" y="2445266"/>
            <a:ext cx="7745730" cy="803910"/>
            <a:chOff x="317500" y="317500"/>
            <a:chExt cx="7745730" cy="803910"/>
          </a:xfrm>
        </p:grpSpPr>
        <p:pic>
          <p:nvPicPr>
            <p:cNvPr id="26" name="PFE element 144">
              <a:extLst>
                <a:ext uri="{FF2B5EF4-FFF2-40B4-BE49-F238E27FC236}">
                  <a16:creationId xmlns:a16="http://schemas.microsoft.com/office/drawing/2014/main" id="{314F11CE-8F91-3B4A-8945-E4265287CFB8}"/>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317500" y="317500"/>
              <a:ext cx="7745730" cy="803910"/>
            </a:xfrm>
            <a:prstGeom prst="rect">
              <a:avLst/>
            </a:prstGeom>
          </p:spPr>
        </p:pic>
        <p:sp>
          <p:nvSpPr>
            <p:cNvPr id="27" name="Shape_76">
              <a:extLst>
                <a:ext uri="{FF2B5EF4-FFF2-40B4-BE49-F238E27FC236}">
                  <a16:creationId xmlns:a16="http://schemas.microsoft.com/office/drawing/2014/main" id="{3297F45F-9EBD-A54E-B4D3-738395E38AFD}"/>
                </a:ext>
              </a:extLst>
            </p:cNvPr>
            <p:cNvSpPr/>
            <p:nvPr/>
          </p:nvSpPr>
          <p:spPr>
            <a:xfrm>
              <a:off x="317500" y="317500"/>
              <a:ext cx="7745730" cy="80391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fehide145" hidden="1"/>
          <p:cNvSpPr txBox="1"/>
          <p:nvPr/>
        </p:nvSpPr>
        <p:spPr>
          <a:xfrm>
            <a:off x="792480" y="3309116"/>
            <a:ext cx="7393577" cy="806884"/>
          </a:xfrm>
          <a:prstGeom prst="rect">
            <a:avLst/>
          </a:prstGeom>
          <a:solidFill>
            <a:schemeClr val="accent1"/>
          </a:solidFill>
          <a:ln>
            <a:noFill/>
          </a:ln>
        </p:spPr>
        <p:txBody>
          <a:bodyPr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Clr>
                <a:srgbClr val="66CDCC"/>
              </a:buClr>
              <a:buSzPct val="150000"/>
              <a:buFont typeface="Courier New" charset="0"/>
              <a:buChar char="o"/>
            </a:pPr>
            <a:r>
              <a:rPr lang="en-US" sz="2100" dirty="0">
                <a:solidFill>
                  <a:srgbClr val="15284B"/>
                </a:solidFill>
                <a:latin typeface="Montserrat Light" charset="0"/>
                <a:ea typeface="Montserrat Light" charset="0"/>
                <a:cs typeface="Montserrat Light" charset="0"/>
                <a:sym typeface="Georgia"/>
              </a:rPr>
              <a:t>Is word of mouth the best way to engage families and others?</a:t>
            </a:r>
          </a:p>
        </p:txBody>
      </p:sp>
      <p:grpSp>
        <p:nvGrpSpPr>
          <p:cNvPr id="32" name="Group 31">
            <a:extLst>
              <a:ext uri="{FF2B5EF4-FFF2-40B4-BE49-F238E27FC236}">
                <a16:creationId xmlns:a16="http://schemas.microsoft.com/office/drawing/2014/main" id="{66353F43-ED20-1B47-AEB5-80313C41050E}"/>
              </a:ext>
            </a:extLst>
          </p:cNvPr>
          <p:cNvGrpSpPr/>
          <p:nvPr/>
        </p:nvGrpSpPr>
        <p:grpSpPr>
          <a:xfrm>
            <a:off x="787854" y="3309116"/>
            <a:ext cx="7402830" cy="803910"/>
            <a:chOff x="317500" y="317500"/>
            <a:chExt cx="7402830" cy="803910"/>
          </a:xfrm>
        </p:grpSpPr>
        <p:pic>
          <p:nvPicPr>
            <p:cNvPr id="30" name="PFE element 145">
              <a:extLst>
                <a:ext uri="{FF2B5EF4-FFF2-40B4-BE49-F238E27FC236}">
                  <a16:creationId xmlns:a16="http://schemas.microsoft.com/office/drawing/2014/main" id="{CC81F23C-B884-1E4E-8004-9CCFCF667B94}"/>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7402830" cy="803910"/>
            </a:xfrm>
            <a:prstGeom prst="rect">
              <a:avLst/>
            </a:prstGeom>
          </p:spPr>
        </p:pic>
        <p:sp>
          <p:nvSpPr>
            <p:cNvPr id="31" name="Shape_77">
              <a:extLst>
                <a:ext uri="{FF2B5EF4-FFF2-40B4-BE49-F238E27FC236}">
                  <a16:creationId xmlns:a16="http://schemas.microsoft.com/office/drawing/2014/main" id="{0C485DD5-5C10-1549-93E4-965C4EE285D0}"/>
                </a:ext>
              </a:extLst>
            </p:cNvPr>
            <p:cNvSpPr/>
            <p:nvPr/>
          </p:nvSpPr>
          <p:spPr>
            <a:xfrm>
              <a:off x="317500" y="317500"/>
              <a:ext cx="7402830" cy="80391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fehide146" hidden="1"/>
          <p:cNvSpPr txBox="1"/>
          <p:nvPr/>
        </p:nvSpPr>
        <p:spPr>
          <a:xfrm>
            <a:off x="792480" y="4177035"/>
            <a:ext cx="7741920" cy="748054"/>
          </a:xfrm>
          <a:prstGeom prst="rect">
            <a:avLst/>
          </a:prstGeom>
          <a:solidFill>
            <a:schemeClr val="accent1"/>
          </a:solidFill>
          <a:ln>
            <a:noFill/>
          </a:ln>
        </p:spPr>
        <p:txBody>
          <a:bodyPr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Clr>
                <a:srgbClr val="66CDCC"/>
              </a:buClr>
              <a:buSzPct val="150000"/>
              <a:buFont typeface="Courier New" charset="0"/>
              <a:buChar char="o"/>
            </a:pPr>
            <a:r>
              <a:rPr lang="en-US" sz="2100" dirty="0">
                <a:solidFill>
                  <a:srgbClr val="15284B"/>
                </a:solidFill>
                <a:latin typeface="Montserrat Light" charset="0"/>
                <a:ea typeface="Montserrat Light" charset="0"/>
                <a:cs typeface="Montserrat Light" charset="0"/>
                <a:sym typeface="Georgia"/>
              </a:rPr>
              <a:t>Could students organize a presentation to the PTA? How would they promote it?</a:t>
            </a:r>
          </a:p>
        </p:txBody>
      </p:sp>
      <p:grpSp>
        <p:nvGrpSpPr>
          <p:cNvPr id="36" name="Group 35">
            <a:extLst>
              <a:ext uri="{FF2B5EF4-FFF2-40B4-BE49-F238E27FC236}">
                <a16:creationId xmlns:a16="http://schemas.microsoft.com/office/drawing/2014/main" id="{80C8039B-16AC-3546-A4B5-9C90F72B15AE}"/>
              </a:ext>
            </a:extLst>
          </p:cNvPr>
          <p:cNvGrpSpPr/>
          <p:nvPr/>
        </p:nvGrpSpPr>
        <p:grpSpPr>
          <a:xfrm>
            <a:off x="790575" y="4175777"/>
            <a:ext cx="7745730" cy="750570"/>
            <a:chOff x="317500" y="317500"/>
            <a:chExt cx="7745730" cy="750570"/>
          </a:xfrm>
        </p:grpSpPr>
        <p:pic>
          <p:nvPicPr>
            <p:cNvPr id="34" name="PFE element 146">
              <a:extLst>
                <a:ext uri="{FF2B5EF4-FFF2-40B4-BE49-F238E27FC236}">
                  <a16:creationId xmlns:a16="http://schemas.microsoft.com/office/drawing/2014/main" id="{EA35847A-B827-324E-BA22-CFCC35F170E6}"/>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7745730" cy="750570"/>
            </a:xfrm>
            <a:prstGeom prst="rect">
              <a:avLst/>
            </a:prstGeom>
          </p:spPr>
        </p:pic>
        <p:sp>
          <p:nvSpPr>
            <p:cNvPr id="35" name="Shape_78">
              <a:extLst>
                <a:ext uri="{FF2B5EF4-FFF2-40B4-BE49-F238E27FC236}">
                  <a16:creationId xmlns:a16="http://schemas.microsoft.com/office/drawing/2014/main" id="{99314622-E7A9-E64D-AF3D-E17A113B767F}"/>
                </a:ext>
              </a:extLst>
            </p:cNvPr>
            <p:cNvSpPr/>
            <p:nvPr/>
          </p:nvSpPr>
          <p:spPr>
            <a:xfrm>
              <a:off x="317500" y="317500"/>
              <a:ext cx="7745730" cy="7505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1C0FD8-0F85-BF43-A590-811B462E1B5A}"/>
              </a:ext>
            </a:extLst>
          </p:cNvPr>
          <p:cNvSpPr/>
          <p:nvPr/>
        </p:nvSpPr>
        <p:spPr>
          <a:xfrm>
            <a:off x="1"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84B"/>
              </a:solidFill>
            </a:endParaRPr>
          </a:p>
        </p:txBody>
      </p:sp>
      <p:pic>
        <p:nvPicPr>
          <p:cNvPr id="9" name="PFE element 148">
            <a:extLst>
              <a:ext uri="{FF2B5EF4-FFF2-40B4-BE49-F238E27FC236}">
                <a16:creationId xmlns:a16="http://schemas.microsoft.com/office/drawing/2014/main" id="{5E57C7DD-209F-D646-9F9E-BC75D16DB80A}"/>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 y="113031"/>
            <a:ext cx="9144000" cy="1219200"/>
          </a:xfrm>
          <a:prstGeom prst="rect">
            <a:avLst/>
          </a:prstGeom>
        </p:spPr>
      </p:pic>
      <p:pic>
        <p:nvPicPr>
          <p:cNvPr id="11" name="PFE element 149">
            <a:extLst>
              <a:ext uri="{FF2B5EF4-FFF2-40B4-BE49-F238E27FC236}">
                <a16:creationId xmlns:a16="http://schemas.microsoft.com/office/drawing/2014/main" id="{37B5C9FD-58D1-194A-9127-F323F115935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2447902" y="2978796"/>
            <a:ext cx="4724400" cy="2514600"/>
          </a:xfrm>
          <a:prstGeom prst="rect">
            <a:avLst/>
          </a:prstGeom>
        </p:spPr>
      </p:pic>
      <p:cxnSp>
        <p:nvCxnSpPr>
          <p:cNvPr id="7" name="Straight Connector 6">
            <a:extLst>
              <a:ext uri="{FF2B5EF4-FFF2-40B4-BE49-F238E27FC236}">
                <a16:creationId xmlns:a16="http://schemas.microsoft.com/office/drawing/2014/main" id="{81A5D047-7218-D048-9696-B8A5ABE82970}"/>
              </a:ext>
            </a:extLst>
          </p:cNvPr>
          <p:cNvCxnSpPr>
            <a:cxnSpLocks/>
          </p:cNvCxnSpPr>
          <p:nvPr/>
        </p:nvCxnSpPr>
        <p:spPr>
          <a:xfrm>
            <a:off x="4061091" y="1082029"/>
            <a:ext cx="283501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58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cxnSp>
        <p:nvCxnSpPr>
          <p:cNvPr id="6" name="Straight Connector 5"/>
          <p:cNvCxnSpPr/>
          <p:nvPr/>
        </p:nvCxnSpPr>
        <p:spPr>
          <a:xfrm>
            <a:off x="2051047" y="910169"/>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p:cNvPicPr>
          <p:nvPr/>
        </p:nvPicPr>
        <p:blipFill>
          <a:blip r:embed="rId3" cstate="screen">
            <a:extLst>
              <a:ext uri="{28A0092B-C50C-407E-A947-70E740481C1C}">
                <a14:useLocalDpi xmlns:a14="http://schemas.microsoft.com/office/drawing/2010/main"/>
              </a:ext>
            </a:extLst>
          </a:blip>
          <a:stretch>
            <a:fillRect/>
          </a:stretch>
        </p:blipFill>
        <p:spPr>
          <a:xfrm>
            <a:off x="1214542" y="3195900"/>
            <a:ext cx="1645920" cy="1828800"/>
          </a:xfrm>
          <a:prstGeom prst="ellipse">
            <a:avLst/>
          </a:prstGeom>
        </p:spPr>
      </p:pic>
      <p:sp>
        <p:nvSpPr>
          <p:cNvPr id="8" name="Oval 7"/>
          <p:cNvSpPr>
            <a:spLocks noChangeAspect="1"/>
          </p:cNvSpPr>
          <p:nvPr/>
        </p:nvSpPr>
        <p:spPr>
          <a:xfrm>
            <a:off x="1001182" y="3056806"/>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4579405" y="910169"/>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09612" y="3121877"/>
            <a:ext cx="1693639" cy="1924591"/>
          </a:xfrm>
          <a:prstGeom prst="ellipse">
            <a:avLst/>
          </a:prstGeom>
        </p:spPr>
      </p:pic>
      <p:sp>
        <p:nvSpPr>
          <p:cNvPr id="11" name="Oval 10"/>
          <p:cNvSpPr>
            <a:spLocks noChangeAspect="1"/>
          </p:cNvSpPr>
          <p:nvPr/>
        </p:nvSpPr>
        <p:spPr>
          <a:xfrm>
            <a:off x="3529540" y="3056806"/>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7055513" y="901460"/>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5" cstate="screen">
            <a:extLst>
              <a:ext uri="{28A0092B-C50C-407E-A947-70E740481C1C}">
                <a14:useLocalDpi xmlns:a14="http://schemas.microsoft.com/office/drawing/2010/main"/>
              </a:ext>
            </a:extLst>
          </a:blip>
          <a:stretch>
            <a:fillRect/>
          </a:stretch>
        </p:blipFill>
        <p:spPr>
          <a:xfrm>
            <a:off x="6057898" y="3259218"/>
            <a:ext cx="2164446" cy="1571387"/>
          </a:xfrm>
          <a:prstGeom prst="ellipse">
            <a:avLst/>
          </a:prstGeom>
        </p:spPr>
      </p:pic>
      <p:sp>
        <p:nvSpPr>
          <p:cNvPr id="14" name="Oval 13"/>
          <p:cNvSpPr>
            <a:spLocks noChangeAspect="1"/>
          </p:cNvSpPr>
          <p:nvPr/>
        </p:nvSpPr>
        <p:spPr>
          <a:xfrm>
            <a:off x="6057900" y="3056806"/>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5" name="PFE element 161">
            <a:extLst>
              <a:ext uri="{FF2B5EF4-FFF2-40B4-BE49-F238E27FC236}">
                <a16:creationId xmlns:a16="http://schemas.microsoft.com/office/drawing/2014/main" id="{50F4C3C1-8818-CB4A-A644-558902F0553A}"/>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02812"/>
            <a:ext cx="9144000" cy="1234440"/>
          </a:xfrm>
          <a:prstGeom prst="rect">
            <a:avLst/>
          </a:prstGeom>
        </p:spPr>
      </p:pic>
      <p:cxnSp>
        <p:nvCxnSpPr>
          <p:cNvPr id="17" name="Straight Connector 16"/>
          <p:cNvCxnSpPr/>
          <p:nvPr/>
        </p:nvCxnSpPr>
        <p:spPr>
          <a:xfrm>
            <a:off x="3967249" y="1202265"/>
            <a:ext cx="331408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743198" y="3508"/>
            <a:ext cx="3657600" cy="457200"/>
          </a:xfrm>
          <a:prstGeom prst="rect">
            <a:avLst/>
          </a:prstGeom>
          <a:solidFill>
            <a:srgbClr val="5078C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FE element 164">
            <a:extLst>
              <a:ext uri="{FF2B5EF4-FFF2-40B4-BE49-F238E27FC236}">
                <a16:creationId xmlns:a16="http://schemas.microsoft.com/office/drawing/2014/main" id="{E62D2F27-CB0F-874B-B4C9-8FE0341E3F96}"/>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20" name="Straight Connector 19"/>
          <p:cNvCxnSpPr/>
          <p:nvPr/>
        </p:nvCxnSpPr>
        <p:spPr>
          <a:xfrm>
            <a:off x="3967249" y="1202265"/>
            <a:ext cx="3314084"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97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596499" y="377132"/>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0" name="Oval 19"/>
          <p:cNvSpPr>
            <a:spLocks noChangeAspect="1"/>
          </p:cNvSpPr>
          <p:nvPr/>
        </p:nvSpPr>
        <p:spPr>
          <a:xfrm>
            <a:off x="5268202" y="2480224"/>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a:spLocks noChangeAspect="1"/>
          </p:cNvSpPr>
          <p:nvPr/>
        </p:nvSpPr>
        <p:spPr>
          <a:xfrm>
            <a:off x="5382502" y="2584482"/>
            <a:ext cx="2514600" cy="2514600"/>
          </a:xfrm>
          <a:prstGeom prst="ellipse">
            <a:avLst/>
          </a:prstGeom>
          <a:solidFill>
            <a:srgbClr val="15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fehide16" hidden="1"/>
          <p:cNvSpPr/>
          <p:nvPr/>
        </p:nvSpPr>
        <p:spPr>
          <a:xfrm>
            <a:off x="5347332" y="2836161"/>
            <a:ext cx="2584939" cy="2031325"/>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ontserrat Light" charset="0"/>
                <a:ea typeface="Montserrat Light" charset="0"/>
                <a:cs typeface="Montserrat Light" charset="0"/>
              </a:rPr>
              <a:t>Ebola</a:t>
            </a:r>
          </a:p>
          <a:p>
            <a:pPr algn="ctr"/>
            <a:r>
              <a:rPr lang="en-US" dirty="0">
                <a:solidFill>
                  <a:schemeClr val="bg1"/>
                </a:solidFill>
                <a:latin typeface="Montserrat Light" charset="0"/>
                <a:ea typeface="Montserrat Light" charset="0"/>
                <a:cs typeface="Montserrat Light" charset="0"/>
              </a:rPr>
              <a:t>SARS</a:t>
            </a:r>
          </a:p>
          <a:p>
            <a:pPr algn="ctr"/>
            <a:r>
              <a:rPr lang="en-US" dirty="0">
                <a:solidFill>
                  <a:schemeClr val="bg1"/>
                </a:solidFill>
                <a:latin typeface="Montserrat Light" charset="0"/>
                <a:ea typeface="Montserrat Light" charset="0"/>
                <a:cs typeface="Montserrat Light" charset="0"/>
              </a:rPr>
              <a:t>Opioids </a:t>
            </a:r>
          </a:p>
          <a:p>
            <a:pPr algn="ctr"/>
            <a:r>
              <a:rPr lang="en-US" dirty="0">
                <a:solidFill>
                  <a:schemeClr val="bg1"/>
                </a:solidFill>
                <a:latin typeface="Montserrat Light" charset="0"/>
                <a:ea typeface="Montserrat Light" charset="0"/>
                <a:cs typeface="Montserrat Light" charset="0"/>
              </a:rPr>
              <a:t>Obesity </a:t>
            </a:r>
          </a:p>
          <a:p>
            <a:pPr algn="ctr"/>
            <a:r>
              <a:rPr lang="en-US" dirty="0">
                <a:solidFill>
                  <a:schemeClr val="bg1"/>
                </a:solidFill>
                <a:latin typeface="Montserrat Light" charset="0"/>
                <a:ea typeface="Montserrat Light" charset="0"/>
                <a:cs typeface="Montserrat Light" charset="0"/>
              </a:rPr>
              <a:t>HIV/AIDS</a:t>
            </a:r>
          </a:p>
          <a:p>
            <a:pPr algn="ctr"/>
            <a:r>
              <a:rPr lang="en-US" dirty="0">
                <a:solidFill>
                  <a:schemeClr val="bg1"/>
                </a:solidFill>
                <a:latin typeface="Montserrat Light" charset="0"/>
                <a:ea typeface="Montserrat Light" charset="0"/>
                <a:cs typeface="Montserrat Light" charset="0"/>
              </a:rPr>
              <a:t>HINI Flu Virus</a:t>
            </a:r>
          </a:p>
          <a:p>
            <a:pPr algn="ctr"/>
            <a:r>
              <a:rPr lang="en-US" dirty="0">
                <a:solidFill>
                  <a:schemeClr val="bg1"/>
                </a:solidFill>
                <a:latin typeface="Montserrat Light" charset="0"/>
                <a:ea typeface="Montserrat Light" charset="0"/>
                <a:cs typeface="Montserrat Light" charset="0"/>
              </a:rPr>
              <a:t>Cholera </a:t>
            </a:r>
          </a:p>
        </p:txBody>
      </p:sp>
      <p:grpSp>
        <p:nvGrpSpPr>
          <p:cNvPr id="27" name="Group 26">
            <a:extLst>
              <a:ext uri="{FF2B5EF4-FFF2-40B4-BE49-F238E27FC236}">
                <a16:creationId xmlns:a16="http://schemas.microsoft.com/office/drawing/2014/main" id="{D77F279E-8E36-5D4E-BAC3-4CD3B741ED08}"/>
              </a:ext>
            </a:extLst>
          </p:cNvPr>
          <p:cNvGrpSpPr/>
          <p:nvPr/>
        </p:nvGrpSpPr>
        <p:grpSpPr>
          <a:xfrm>
            <a:off x="5344402" y="2834554"/>
            <a:ext cx="2590800" cy="2034540"/>
            <a:chOff x="317500" y="317500"/>
            <a:chExt cx="2590800" cy="2034540"/>
          </a:xfrm>
        </p:grpSpPr>
        <p:pic>
          <p:nvPicPr>
            <p:cNvPr id="25" name="PFE element 16">
              <a:extLst>
                <a:ext uri="{FF2B5EF4-FFF2-40B4-BE49-F238E27FC236}">
                  <a16:creationId xmlns:a16="http://schemas.microsoft.com/office/drawing/2014/main" id="{7070E98A-D544-2B43-B281-B029C15E043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7500" y="317500"/>
              <a:ext cx="2590800" cy="2034540"/>
            </a:xfrm>
            <a:prstGeom prst="rect">
              <a:avLst/>
            </a:prstGeom>
          </p:spPr>
        </p:pic>
        <p:sp>
          <p:nvSpPr>
            <p:cNvPr id="26" name="Shape_61">
              <a:extLst>
                <a:ext uri="{FF2B5EF4-FFF2-40B4-BE49-F238E27FC236}">
                  <a16:creationId xmlns:a16="http://schemas.microsoft.com/office/drawing/2014/main" id="{AE5160DD-C2B6-0A47-A88A-B2F2F8FAB9D3}"/>
                </a:ext>
              </a:extLst>
            </p:cNvPr>
            <p:cNvSpPr/>
            <p:nvPr/>
          </p:nvSpPr>
          <p:spPr>
            <a:xfrm>
              <a:off x="317500" y="317500"/>
              <a:ext cx="2590800" cy="203454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29" name="PFE element 18">
            <a:extLst>
              <a:ext uri="{FF2B5EF4-FFF2-40B4-BE49-F238E27FC236}">
                <a16:creationId xmlns:a16="http://schemas.microsoft.com/office/drawing/2014/main" id="{B55C5BEA-33C0-BC46-9F60-60A8835F712C}"/>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37452" y="2159503"/>
            <a:ext cx="3417570" cy="2034540"/>
          </a:xfrm>
          <a:prstGeom prst="rect">
            <a:avLst/>
          </a:prstGeom>
        </p:spPr>
      </p:pic>
      <p:pic>
        <p:nvPicPr>
          <p:cNvPr id="31" name="PFE element 19">
            <a:extLst>
              <a:ext uri="{FF2B5EF4-FFF2-40B4-BE49-F238E27FC236}">
                <a16:creationId xmlns:a16="http://schemas.microsoft.com/office/drawing/2014/main" id="{9C3B4B8C-299D-A64B-816A-C6EDF8FCF17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037452" y="4404782"/>
            <a:ext cx="3288030" cy="1075090"/>
          </a:xfrm>
          <a:prstGeom prst="rect">
            <a:avLst/>
          </a:prstGeom>
        </p:spPr>
      </p:pic>
      <p:pic>
        <p:nvPicPr>
          <p:cNvPr id="33" name="PFE element 20">
            <a:extLst>
              <a:ext uri="{FF2B5EF4-FFF2-40B4-BE49-F238E27FC236}">
                <a16:creationId xmlns:a16="http://schemas.microsoft.com/office/drawing/2014/main" id="{5C601D97-127B-314F-87C6-10929818B51B}"/>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cxnSp>
        <p:nvCxnSpPr>
          <p:cNvPr id="9" name="Straight Connector 8"/>
          <p:cNvCxnSpPr/>
          <p:nvPr/>
        </p:nvCxnSpPr>
        <p:spPr>
          <a:xfrm>
            <a:off x="1406886" y="1219139"/>
            <a:ext cx="1867537"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 name="PFE element 23">
            <a:extLst>
              <a:ext uri="{FF2B5EF4-FFF2-40B4-BE49-F238E27FC236}">
                <a16:creationId xmlns:a16="http://schemas.microsoft.com/office/drawing/2014/main" id="{6803CBE0-FE17-3946-9FE2-DB131B8D796D}"/>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4" name="Straight Connector 13"/>
          <p:cNvCxnSpPr/>
          <p:nvPr/>
        </p:nvCxnSpPr>
        <p:spPr>
          <a:xfrm>
            <a:off x="5678440" y="1219139"/>
            <a:ext cx="2080897"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4" name="pfehide25" hidden="1"/>
          <p:cNvGrpSpPr/>
          <p:nvPr/>
        </p:nvGrpSpPr>
        <p:grpSpPr>
          <a:xfrm>
            <a:off x="0" y="1575044"/>
            <a:ext cx="9144000" cy="4688350"/>
            <a:chOff x="-2954" y="1573113"/>
            <a:chExt cx="9144000" cy="4688350"/>
          </a:xfrm>
        </p:grpSpPr>
        <p:sp>
          <p:nvSpPr>
            <p:cNvPr id="16" name="Rectangle 15" hidden="1"/>
            <p:cNvSpPr/>
            <p:nvPr/>
          </p:nvSpPr>
          <p:spPr>
            <a:xfrm>
              <a:off x="-2954" y="1573113"/>
              <a:ext cx="9144000" cy="468835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sp>
          <p:nvSpPr>
            <p:cNvPr id="15" name="Rectangle 14" hidden="1"/>
            <p:cNvSpPr/>
            <p:nvPr/>
          </p:nvSpPr>
          <p:spPr>
            <a:xfrm>
              <a:off x="3997233" y="2161111"/>
              <a:ext cx="4805413" cy="30008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a:solidFill>
                    <a:schemeClr val="bg1"/>
                  </a:solidFill>
                  <a:latin typeface="Montserrat Light" charset="0"/>
                  <a:ea typeface="Montserrat Light" charset="0"/>
                  <a:cs typeface="Montserrat Light" charset="0"/>
                </a:rPr>
                <a:t>In 2017, there were approximately 192 drug overdose deaths per day in the United States with nearly 68 percent of those deaths related to prescription opioids or heroin. The number of prescription opioids sold in the U.S. and the number of prescription opioid deaths have both quadrupled since 1999. </a:t>
              </a:r>
            </a:p>
          </p:txBody>
        </p:sp>
        <p:grpSp>
          <p:nvGrpSpPr>
            <p:cNvPr id="3" name="Group 2" hidden="1"/>
            <p:cNvGrpSpPr/>
            <p:nvPr/>
          </p:nvGrpSpPr>
          <p:grpSpPr>
            <a:xfrm>
              <a:off x="744583" y="1637210"/>
              <a:ext cx="2743200" cy="3586214"/>
              <a:chOff x="744583" y="1637210"/>
              <a:chExt cx="2743200" cy="3586214"/>
            </a:xfrm>
          </p:grpSpPr>
          <p:cxnSp>
            <p:nvCxnSpPr>
              <p:cNvPr id="18" name="Straight Connector 17" hidden="1"/>
              <p:cNvCxnSpPr/>
              <p:nvPr/>
            </p:nvCxnSpPr>
            <p:spPr>
              <a:xfrm>
                <a:off x="2107716" y="1637210"/>
                <a:ext cx="0" cy="779457"/>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19" name="Picture 18" hidden="1"/>
              <p:cNvPicPr>
                <a:picLocks/>
              </p:cNvPicPr>
              <p:nvPr/>
            </p:nvPicPr>
            <p:blipFill rotWithShape="1">
              <a:blip r:embed="rId8" cstate="screen">
                <a:extLst>
                  <a:ext uri="{28A0092B-C50C-407E-A947-70E740481C1C}">
                    <a14:useLocalDpi xmlns:a14="http://schemas.microsoft.com/office/drawing/2010/main"/>
                  </a:ext>
                </a:extLst>
              </a:blip>
              <a:srcRect t="-112" r="-112"/>
              <a:stretch/>
            </p:blipFill>
            <p:spPr>
              <a:xfrm>
                <a:off x="866503" y="2584482"/>
                <a:ext cx="2532185" cy="2532185"/>
              </a:xfrm>
              <a:prstGeom prst="ellipse">
                <a:avLst/>
              </a:prstGeom>
            </p:spPr>
          </p:pic>
          <p:sp>
            <p:nvSpPr>
              <p:cNvPr id="22" name="Oval 21" hidden="1"/>
              <p:cNvSpPr>
                <a:spLocks noChangeAspect="1"/>
              </p:cNvSpPr>
              <p:nvPr/>
            </p:nvSpPr>
            <p:spPr>
              <a:xfrm>
                <a:off x="744583" y="2480224"/>
                <a:ext cx="2743200" cy="2743200"/>
              </a:xfrm>
              <a:prstGeom prst="ellipse">
                <a:avLst/>
              </a:prstGeom>
              <a:noFill/>
              <a:ln w="28575" cmpd="sng">
                <a:solidFill>
                  <a:srgbClr val="66CD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9" name="Group 38">
            <a:extLst>
              <a:ext uri="{FF2B5EF4-FFF2-40B4-BE49-F238E27FC236}">
                <a16:creationId xmlns:a16="http://schemas.microsoft.com/office/drawing/2014/main" id="{ED037CE6-6409-6847-914E-2557674B0F79}"/>
              </a:ext>
            </a:extLst>
          </p:cNvPr>
          <p:cNvGrpSpPr/>
          <p:nvPr/>
        </p:nvGrpSpPr>
        <p:grpSpPr>
          <a:xfrm>
            <a:off x="0" y="1576069"/>
            <a:ext cx="9144000" cy="4686300"/>
            <a:chOff x="317500" y="317500"/>
            <a:chExt cx="9144000" cy="4686300"/>
          </a:xfrm>
        </p:grpSpPr>
        <p:pic>
          <p:nvPicPr>
            <p:cNvPr id="37" name="PFE element 25">
              <a:extLst>
                <a:ext uri="{FF2B5EF4-FFF2-40B4-BE49-F238E27FC236}">
                  <a16:creationId xmlns:a16="http://schemas.microsoft.com/office/drawing/2014/main" id="{11E4AC33-3F8F-374E-81C5-1A23B8CA69B4}"/>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9144000" cy="4686300"/>
            </a:xfrm>
            <a:prstGeom prst="rect">
              <a:avLst/>
            </a:prstGeom>
          </p:spPr>
        </p:pic>
        <p:sp>
          <p:nvSpPr>
            <p:cNvPr id="38" name="Shape_62">
              <a:extLst>
                <a:ext uri="{FF2B5EF4-FFF2-40B4-BE49-F238E27FC236}">
                  <a16:creationId xmlns:a16="http://schemas.microsoft.com/office/drawing/2014/main" id="{FBEB83BC-2C94-D746-825D-26A65D179012}"/>
                </a:ext>
              </a:extLst>
            </p:cNvPr>
            <p:cNvSpPr/>
            <p:nvPr/>
          </p:nvSpPr>
          <p:spPr>
            <a:xfrm>
              <a:off x="317500" y="317500"/>
              <a:ext cx="9144000" cy="468630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pfehide26" hidden="1"/>
          <p:cNvSpPr/>
          <p:nvPr/>
        </p:nvSpPr>
        <p:spPr>
          <a:xfrm>
            <a:off x="5349227" y="3217937"/>
            <a:ext cx="2584939" cy="1200329"/>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D11F2F"/>
                </a:solidFill>
                <a:latin typeface="Montserrat Light" charset="0"/>
                <a:ea typeface="Montserrat Light" charset="0"/>
                <a:cs typeface="Montserrat Light" charset="0"/>
              </a:rPr>
              <a:t>Ebola</a:t>
            </a:r>
          </a:p>
          <a:p>
            <a:pPr algn="ctr"/>
            <a:r>
              <a:rPr lang="en-US" dirty="0">
                <a:solidFill>
                  <a:srgbClr val="D11F2F"/>
                </a:solidFill>
                <a:latin typeface="Montserrat Light" charset="0"/>
                <a:ea typeface="Montserrat Light" charset="0"/>
                <a:cs typeface="Montserrat Light" charset="0"/>
              </a:rPr>
              <a:t>SARS</a:t>
            </a:r>
          </a:p>
          <a:p>
            <a:pPr algn="ctr"/>
            <a:r>
              <a:rPr lang="en-US" dirty="0">
                <a:solidFill>
                  <a:srgbClr val="D11F2F"/>
                </a:solidFill>
                <a:latin typeface="Montserrat Light" charset="0"/>
                <a:ea typeface="Montserrat Light" charset="0"/>
                <a:cs typeface="Montserrat Light" charset="0"/>
              </a:rPr>
              <a:t>Opioids </a:t>
            </a:r>
          </a:p>
          <a:p>
            <a:pPr algn="ctr"/>
            <a:r>
              <a:rPr lang="en-US" dirty="0">
                <a:solidFill>
                  <a:srgbClr val="D11F2F"/>
                </a:solidFill>
                <a:latin typeface="Montserrat Light" charset="0"/>
                <a:ea typeface="Montserrat Light" charset="0"/>
                <a:cs typeface="Montserrat Light" charset="0"/>
              </a:rPr>
              <a:t>Obesity </a:t>
            </a:r>
          </a:p>
        </p:txBody>
      </p:sp>
      <p:grpSp>
        <p:nvGrpSpPr>
          <p:cNvPr id="43" name="Group 42">
            <a:extLst>
              <a:ext uri="{FF2B5EF4-FFF2-40B4-BE49-F238E27FC236}">
                <a16:creationId xmlns:a16="http://schemas.microsoft.com/office/drawing/2014/main" id="{2BE7F9B6-CE40-BC46-902B-CCDF7F0D5CA0}"/>
              </a:ext>
            </a:extLst>
          </p:cNvPr>
          <p:cNvGrpSpPr/>
          <p:nvPr/>
        </p:nvGrpSpPr>
        <p:grpSpPr>
          <a:xfrm>
            <a:off x="5346297" y="3214216"/>
            <a:ext cx="2590800" cy="1207770"/>
            <a:chOff x="317500" y="317500"/>
            <a:chExt cx="2590800" cy="1207770"/>
          </a:xfrm>
        </p:grpSpPr>
        <p:pic>
          <p:nvPicPr>
            <p:cNvPr id="41" name="PFE element 26">
              <a:extLst>
                <a:ext uri="{FF2B5EF4-FFF2-40B4-BE49-F238E27FC236}">
                  <a16:creationId xmlns:a16="http://schemas.microsoft.com/office/drawing/2014/main" id="{E759C62C-A9E7-CD47-8D9A-2F032E4BF412}"/>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317500" y="317500"/>
              <a:ext cx="2590800" cy="1207770"/>
            </a:xfrm>
            <a:prstGeom prst="rect">
              <a:avLst/>
            </a:prstGeom>
          </p:spPr>
        </p:pic>
        <p:sp>
          <p:nvSpPr>
            <p:cNvPr id="42" name="Shape_63">
              <a:extLst>
                <a:ext uri="{FF2B5EF4-FFF2-40B4-BE49-F238E27FC236}">
                  <a16:creationId xmlns:a16="http://schemas.microsoft.com/office/drawing/2014/main" id="{BF3ACA83-3795-804F-9F78-66A8017A75DE}"/>
                </a:ext>
              </a:extLst>
            </p:cNvPr>
            <p:cNvSpPr/>
            <p:nvPr/>
          </p:nvSpPr>
          <p:spPr>
            <a:xfrm>
              <a:off x="317500" y="317500"/>
              <a:ext cx="2590800" cy="12077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1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1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10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dissolve">
                                      <p:cBhvr>
                                        <p:cTn id="1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560651"/>
            <a:ext cx="9143999" cy="4692103"/>
          </a:xfrm>
          <a:prstGeom prst="rect">
            <a:avLst/>
          </a:prstGeom>
        </p:spPr>
      </p:pic>
      <p:pic>
        <p:nvPicPr>
          <p:cNvPr id="6" name="PFE element 28">
            <a:extLst>
              <a:ext uri="{FF2B5EF4-FFF2-40B4-BE49-F238E27FC236}">
                <a16:creationId xmlns:a16="http://schemas.microsoft.com/office/drawing/2014/main" id="{93878109-F1DD-4846-BDF7-484DDA3FF6A8}"/>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4556598" y="1994987"/>
            <a:ext cx="3950970" cy="3874770"/>
          </a:xfrm>
          <a:prstGeom prst="rect">
            <a:avLst/>
          </a:prstGeom>
        </p:spPr>
      </p:pic>
      <p:sp>
        <p:nvSpPr>
          <p:cNvPr id="7" name="Rectangle 6"/>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13" name="PFE element 30">
            <a:extLst>
              <a:ext uri="{FF2B5EF4-FFF2-40B4-BE49-F238E27FC236}">
                <a16:creationId xmlns:a16="http://schemas.microsoft.com/office/drawing/2014/main" id="{F16E116D-AF3C-984F-88BA-E08030B4764F}"/>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sp>
        <p:nvSpPr>
          <p:cNvPr id="9" name="Rectangle 8"/>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FE element 32">
            <a:extLst>
              <a:ext uri="{FF2B5EF4-FFF2-40B4-BE49-F238E27FC236}">
                <a16:creationId xmlns:a16="http://schemas.microsoft.com/office/drawing/2014/main" id="{CA1D3307-C603-7A48-AAE8-C355E6FCC16A}"/>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2" name="Straight Connector 11"/>
          <p:cNvCxnSpPr/>
          <p:nvPr/>
        </p:nvCxnSpPr>
        <p:spPr>
          <a:xfrm>
            <a:off x="3584029" y="1227847"/>
            <a:ext cx="1954622"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54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007085" y="377132"/>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5" name="PFE element 35">
            <a:extLst>
              <a:ext uri="{FF2B5EF4-FFF2-40B4-BE49-F238E27FC236}">
                <a16:creationId xmlns:a16="http://schemas.microsoft.com/office/drawing/2014/main" id="{C7B7D7DD-758A-5744-B99F-A11776B0194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67358" y="2468794"/>
            <a:ext cx="2766060" cy="2766060"/>
          </a:xfrm>
          <a:prstGeom prst="rect">
            <a:avLst/>
          </a:prstGeom>
        </p:spPr>
      </p:pic>
      <p:pic>
        <p:nvPicPr>
          <p:cNvPr id="19" name="PFE element 36">
            <a:extLst>
              <a:ext uri="{FF2B5EF4-FFF2-40B4-BE49-F238E27FC236}">
                <a16:creationId xmlns:a16="http://schemas.microsoft.com/office/drawing/2014/main" id="{8FAA0E9B-E6A4-024D-BB3D-4E3CB34FB9E5}"/>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711289" y="1867823"/>
            <a:ext cx="5193030" cy="2034540"/>
          </a:xfrm>
          <a:prstGeom prst="rect">
            <a:avLst/>
          </a:prstGeom>
        </p:spPr>
      </p:pic>
      <p:sp>
        <p:nvSpPr>
          <p:cNvPr id="8" name="pfehide37" hidden="1"/>
          <p:cNvSpPr/>
          <p:nvPr/>
        </p:nvSpPr>
        <p:spPr>
          <a:xfrm>
            <a:off x="3711289" y="4079371"/>
            <a:ext cx="4539658" cy="830997"/>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66CDCC"/>
              </a:buClr>
              <a:buSzPct val="150000"/>
              <a:buFont typeface="Courier New" charset="0"/>
              <a:buChar char="o"/>
            </a:pPr>
            <a:r>
              <a:rPr lang="en-US" sz="1600" dirty="0">
                <a:solidFill>
                  <a:srgbClr val="15284B"/>
                </a:solidFill>
                <a:latin typeface="Montserrat Light" charset="0"/>
                <a:ea typeface="Montserrat Light" charset="0"/>
                <a:cs typeface="Montserrat Light" charset="0"/>
              </a:rPr>
              <a:t>Why would the fact that a medical journal originally published this letter be so influential?</a:t>
            </a:r>
          </a:p>
        </p:txBody>
      </p:sp>
      <p:grpSp>
        <p:nvGrpSpPr>
          <p:cNvPr id="23" name="Group 22">
            <a:extLst>
              <a:ext uri="{FF2B5EF4-FFF2-40B4-BE49-F238E27FC236}">
                <a16:creationId xmlns:a16="http://schemas.microsoft.com/office/drawing/2014/main" id="{DC2E01D2-D66D-C048-A3C1-37D44E458A9E}"/>
              </a:ext>
            </a:extLst>
          </p:cNvPr>
          <p:cNvGrpSpPr/>
          <p:nvPr/>
        </p:nvGrpSpPr>
        <p:grpSpPr>
          <a:xfrm>
            <a:off x="3706548" y="4075770"/>
            <a:ext cx="4549140" cy="838200"/>
            <a:chOff x="317500" y="317500"/>
            <a:chExt cx="4549140" cy="838200"/>
          </a:xfrm>
        </p:grpSpPr>
        <p:pic>
          <p:nvPicPr>
            <p:cNvPr id="21" name="PFE element 37">
              <a:extLst>
                <a:ext uri="{FF2B5EF4-FFF2-40B4-BE49-F238E27FC236}">
                  <a16:creationId xmlns:a16="http://schemas.microsoft.com/office/drawing/2014/main" id="{BF3932DA-C94C-DD41-9933-4F6F9B24EAB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4549140" cy="838200"/>
            </a:xfrm>
            <a:prstGeom prst="rect">
              <a:avLst/>
            </a:prstGeom>
          </p:spPr>
        </p:pic>
        <p:sp>
          <p:nvSpPr>
            <p:cNvPr id="22" name="Shape_64">
              <a:extLst>
                <a:ext uri="{FF2B5EF4-FFF2-40B4-BE49-F238E27FC236}">
                  <a16:creationId xmlns:a16="http://schemas.microsoft.com/office/drawing/2014/main" id="{98D82FE9-EC7A-7741-B634-2565FAA15FCC}"/>
                </a:ext>
              </a:extLst>
            </p:cNvPr>
            <p:cNvSpPr/>
            <p:nvPr/>
          </p:nvSpPr>
          <p:spPr>
            <a:xfrm>
              <a:off x="317500" y="317500"/>
              <a:ext cx="4549140" cy="83820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25" name="PFE element 39">
            <a:extLst>
              <a:ext uri="{FF2B5EF4-FFF2-40B4-BE49-F238E27FC236}">
                <a16:creationId xmlns:a16="http://schemas.microsoft.com/office/drawing/2014/main" id="{9D21EAC9-B59E-9B4E-9771-119EAC734D11}"/>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sp>
        <p:nvSpPr>
          <p:cNvPr id="11" name="Rectangle 10"/>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FE element 41">
            <a:extLst>
              <a:ext uri="{FF2B5EF4-FFF2-40B4-BE49-F238E27FC236}">
                <a16:creationId xmlns:a16="http://schemas.microsoft.com/office/drawing/2014/main" id="{D905E06F-B704-8640-AD03-1C0EF59EE17E}"/>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3" name="Straight Connector 12"/>
          <p:cNvCxnSpPr/>
          <p:nvPr/>
        </p:nvCxnSpPr>
        <p:spPr>
          <a:xfrm>
            <a:off x="4193629" y="1227847"/>
            <a:ext cx="1614988"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14" name="pfehide43" hidden="1"/>
          <p:cNvSpPr txBox="1"/>
          <p:nvPr/>
        </p:nvSpPr>
        <p:spPr>
          <a:xfrm>
            <a:off x="3711289" y="5046578"/>
            <a:ext cx="4922835" cy="857828"/>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66CDCC"/>
              </a:buClr>
              <a:buSzPct val="150000"/>
              <a:buFont typeface="Courier New" charset="0"/>
              <a:buChar char="o"/>
            </a:pPr>
            <a:r>
              <a:rPr lang="en-US" sz="1600" dirty="0">
                <a:solidFill>
                  <a:srgbClr val="15284B"/>
                </a:solidFill>
                <a:latin typeface="Montserrat Light" charset="0"/>
                <a:ea typeface="Montserrat Light" charset="0"/>
                <a:cs typeface="Montserrat Light" charset="0"/>
              </a:rPr>
              <a:t>How could doctors and health professionals cite that letter as justification for continuing to prescribe opioid medications for pain?</a:t>
            </a:r>
          </a:p>
        </p:txBody>
      </p:sp>
      <p:grpSp>
        <p:nvGrpSpPr>
          <p:cNvPr id="31" name="Group 30">
            <a:extLst>
              <a:ext uri="{FF2B5EF4-FFF2-40B4-BE49-F238E27FC236}">
                <a16:creationId xmlns:a16="http://schemas.microsoft.com/office/drawing/2014/main" id="{BF44A3C2-FBD0-304B-9B16-558574F1BCE7}"/>
              </a:ext>
            </a:extLst>
          </p:cNvPr>
          <p:cNvGrpSpPr/>
          <p:nvPr/>
        </p:nvGrpSpPr>
        <p:grpSpPr>
          <a:xfrm>
            <a:off x="3707636" y="5043057"/>
            <a:ext cx="4930140" cy="864870"/>
            <a:chOff x="317500" y="317500"/>
            <a:chExt cx="4930140" cy="864870"/>
          </a:xfrm>
        </p:grpSpPr>
        <p:pic>
          <p:nvPicPr>
            <p:cNvPr id="29" name="PFE element 43">
              <a:extLst>
                <a:ext uri="{FF2B5EF4-FFF2-40B4-BE49-F238E27FC236}">
                  <a16:creationId xmlns:a16="http://schemas.microsoft.com/office/drawing/2014/main" id="{01D05611-E429-0B4A-8009-3C56F9E05967}"/>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4930140" cy="864870"/>
            </a:xfrm>
            <a:prstGeom prst="rect">
              <a:avLst/>
            </a:prstGeom>
          </p:spPr>
        </p:pic>
        <p:sp>
          <p:nvSpPr>
            <p:cNvPr id="30" name="Shape_65">
              <a:extLst>
                <a:ext uri="{FF2B5EF4-FFF2-40B4-BE49-F238E27FC236}">
                  <a16:creationId xmlns:a16="http://schemas.microsoft.com/office/drawing/2014/main" id="{FE581C26-D167-7049-8A9E-5CFFC29E046A}"/>
                </a:ext>
              </a:extLst>
            </p:cNvPr>
            <p:cNvSpPr/>
            <p:nvPr/>
          </p:nvSpPr>
          <p:spPr>
            <a:xfrm>
              <a:off x="317500" y="317500"/>
              <a:ext cx="4930140" cy="8648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80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1+#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97104-9A5C-7049-ABA6-CEFA08F0CBA4}"/>
              </a:ext>
            </a:extLst>
          </p:cNvPr>
          <p:cNvSpPr/>
          <p:nvPr/>
        </p:nvSpPr>
        <p:spPr>
          <a:xfrm>
            <a:off x="1"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84B"/>
              </a:solidFill>
            </a:endParaRPr>
          </a:p>
        </p:txBody>
      </p:sp>
      <p:pic>
        <p:nvPicPr>
          <p:cNvPr id="9" name="PFE element 45">
            <a:extLst>
              <a:ext uri="{FF2B5EF4-FFF2-40B4-BE49-F238E27FC236}">
                <a16:creationId xmlns:a16="http://schemas.microsoft.com/office/drawing/2014/main" id="{27A9BE19-B81D-C041-A5B0-05C540B00702}"/>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 y="100116"/>
            <a:ext cx="9144000" cy="1230630"/>
          </a:xfrm>
          <a:prstGeom prst="rect">
            <a:avLst/>
          </a:prstGeom>
        </p:spPr>
      </p:pic>
      <p:pic>
        <p:nvPicPr>
          <p:cNvPr id="11" name="PFE element 46">
            <a:extLst>
              <a:ext uri="{FF2B5EF4-FFF2-40B4-BE49-F238E27FC236}">
                <a16:creationId xmlns:a16="http://schemas.microsoft.com/office/drawing/2014/main" id="{E2F858AF-D7C4-BB49-8BE8-C5955C062C6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2230780" y="2395596"/>
            <a:ext cx="4827270" cy="3215640"/>
          </a:xfrm>
          <a:prstGeom prst="rect">
            <a:avLst/>
          </a:prstGeom>
        </p:spPr>
      </p:pic>
      <p:cxnSp>
        <p:nvCxnSpPr>
          <p:cNvPr id="7" name="Straight Connector 6">
            <a:extLst>
              <a:ext uri="{FF2B5EF4-FFF2-40B4-BE49-F238E27FC236}">
                <a16:creationId xmlns:a16="http://schemas.microsoft.com/office/drawing/2014/main" id="{DE8BF336-E8B8-964C-88AE-0024D6B22444}"/>
              </a:ext>
            </a:extLst>
          </p:cNvPr>
          <p:cNvCxnSpPr>
            <a:cxnSpLocks/>
          </p:cNvCxnSpPr>
          <p:nvPr/>
        </p:nvCxnSpPr>
        <p:spPr>
          <a:xfrm>
            <a:off x="4061091" y="1082029"/>
            <a:ext cx="283501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40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5" name="PFE element 49">
            <a:extLst>
              <a:ext uri="{FF2B5EF4-FFF2-40B4-BE49-F238E27FC236}">
                <a16:creationId xmlns:a16="http://schemas.microsoft.com/office/drawing/2014/main" id="{96E52202-FFC2-0D42-8353-B97EFE6475A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sp>
        <p:nvSpPr>
          <p:cNvPr id="9" name="Rectangle 8"/>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FE element 51">
            <a:extLst>
              <a:ext uri="{FF2B5EF4-FFF2-40B4-BE49-F238E27FC236}">
                <a16:creationId xmlns:a16="http://schemas.microsoft.com/office/drawing/2014/main" id="{505620D6-2A48-DD43-8A7D-3730ABD9030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1" name="Straight Connector 10"/>
          <p:cNvCxnSpPr/>
          <p:nvPr/>
        </p:nvCxnSpPr>
        <p:spPr>
          <a:xfrm>
            <a:off x="2443207" y="1236556"/>
            <a:ext cx="1614988"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66335"/>
            <a:ext cx="9144000" cy="4695130"/>
          </a:xfrm>
          <a:prstGeom prst="rect">
            <a:avLst/>
          </a:prstGeom>
        </p:spPr>
      </p:pic>
    </p:spTree>
    <p:extLst>
      <p:ext uri="{BB962C8B-B14F-4D97-AF65-F5344CB8AC3E}">
        <p14:creationId xmlns:p14="http://schemas.microsoft.com/office/powerpoint/2010/main" val="176472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033208" y="377132"/>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5" name="Picture 14">
            <a:hlinkClick r:id="rId3"/>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826831" y="2584482"/>
            <a:ext cx="2532185" cy="2532185"/>
          </a:xfrm>
          <a:prstGeom prst="ellipse">
            <a:avLst/>
          </a:prstGeom>
        </p:spPr>
      </p:pic>
      <p:sp>
        <p:nvSpPr>
          <p:cNvPr id="16" name="Oval 15"/>
          <p:cNvSpPr>
            <a:spLocks noChangeAspect="1"/>
          </p:cNvSpPr>
          <p:nvPr/>
        </p:nvSpPr>
        <p:spPr>
          <a:xfrm>
            <a:off x="704911" y="2480224"/>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fehide57" hidden="1"/>
          <p:cNvSpPr>
            <a:spLocks noGrp="1"/>
          </p:cNvSpPr>
          <p:nvPr>
            <p:ph idx="1"/>
          </p:nvPr>
        </p:nvSpPr>
        <p:spPr>
          <a:xfrm>
            <a:off x="3997234" y="2584482"/>
            <a:ext cx="4777489" cy="942280"/>
          </a:xfrm>
          <a:solidFill>
            <a:schemeClr val="accent1"/>
          </a:solidFill>
        </p:spPr>
        <p:txBody>
          <a:bodyPr>
            <a:normAutofit/>
          </a:bodyPr>
          <a:lstStyle/>
          <a:p>
            <a:pPr marL="285750" lvl="1" indent="-285750">
              <a:lnSpc>
                <a:spcPct val="10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What trends do you observe from year-to-year about citations for this letter, from 1991 to 2017?</a:t>
            </a:r>
          </a:p>
        </p:txBody>
      </p:sp>
      <p:grpSp>
        <p:nvGrpSpPr>
          <p:cNvPr id="12" name="Group 11">
            <a:extLst>
              <a:ext uri="{FF2B5EF4-FFF2-40B4-BE49-F238E27FC236}">
                <a16:creationId xmlns:a16="http://schemas.microsoft.com/office/drawing/2014/main" id="{FEA297FB-4EFE-D341-B206-5FD04AADD5E3}"/>
              </a:ext>
            </a:extLst>
          </p:cNvPr>
          <p:cNvGrpSpPr/>
          <p:nvPr/>
        </p:nvGrpSpPr>
        <p:grpSpPr>
          <a:xfrm>
            <a:off x="3999013" y="2585087"/>
            <a:ext cx="4773930" cy="941070"/>
            <a:chOff x="317500" y="317500"/>
            <a:chExt cx="4773930" cy="941070"/>
          </a:xfrm>
        </p:grpSpPr>
        <p:pic>
          <p:nvPicPr>
            <p:cNvPr id="6" name="PFE element 57">
              <a:extLst>
                <a:ext uri="{FF2B5EF4-FFF2-40B4-BE49-F238E27FC236}">
                  <a16:creationId xmlns:a16="http://schemas.microsoft.com/office/drawing/2014/main" id="{736CA1C5-8F7E-1D41-9D92-DFAA79389A86}"/>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4773930" cy="941070"/>
            </a:xfrm>
            <a:prstGeom prst="rect">
              <a:avLst/>
            </a:prstGeom>
          </p:spPr>
        </p:pic>
        <p:sp>
          <p:nvSpPr>
            <p:cNvPr id="7" name="Shape_66">
              <a:extLst>
                <a:ext uri="{FF2B5EF4-FFF2-40B4-BE49-F238E27FC236}">
                  <a16:creationId xmlns:a16="http://schemas.microsoft.com/office/drawing/2014/main" id="{78C4DA4F-4DA9-DE40-9962-68FA050F3F59}"/>
                </a:ext>
              </a:extLst>
            </p:cNvPr>
            <p:cNvSpPr/>
            <p:nvPr/>
          </p:nvSpPr>
          <p:spPr>
            <a:xfrm>
              <a:off x="317500" y="317500"/>
              <a:ext cx="4773930" cy="9410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19" name="PFE element 59">
            <a:extLst>
              <a:ext uri="{FF2B5EF4-FFF2-40B4-BE49-F238E27FC236}">
                <a16:creationId xmlns:a16="http://schemas.microsoft.com/office/drawing/2014/main" id="{084013BE-B1FE-C44F-B596-03FB65C1D1D8}"/>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415568"/>
            <a:ext cx="9144000" cy="1230630"/>
          </a:xfrm>
          <a:prstGeom prst="rect">
            <a:avLst/>
          </a:prstGeom>
        </p:spPr>
      </p:pic>
      <p:sp>
        <p:nvSpPr>
          <p:cNvPr id="10" name="Rectangle 9"/>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FE element 61">
            <a:extLst>
              <a:ext uri="{FF2B5EF4-FFF2-40B4-BE49-F238E27FC236}">
                <a16:creationId xmlns:a16="http://schemas.microsoft.com/office/drawing/2014/main" id="{8DF998CF-2A73-704C-A3DC-A15C1E773237}"/>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sp>
        <p:nvSpPr>
          <p:cNvPr id="17" name="pfehide62" hidden="1"/>
          <p:cNvSpPr txBox="1"/>
          <p:nvPr/>
        </p:nvSpPr>
        <p:spPr>
          <a:xfrm>
            <a:off x="3997234" y="3704020"/>
            <a:ext cx="4362995" cy="1754326"/>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buClr>
                <a:srgbClr val="66CDCC"/>
              </a:buClr>
              <a:buSzPct val="150000"/>
              <a:buFont typeface="Courier New" charset="0"/>
              <a:buChar char="o"/>
            </a:pPr>
            <a:r>
              <a:rPr lang="en-US" dirty="0">
                <a:solidFill>
                  <a:srgbClr val="15284B"/>
                </a:solidFill>
                <a:latin typeface="Montserrat Light" charset="0"/>
                <a:ea typeface="Montserrat Light" charset="0"/>
                <a:cs typeface="Montserrat Light" charset="0"/>
              </a:rPr>
              <a:t>How do you think the number of times medical professionals cited this letter might have contributed to the growth in prescriptions for opioid painkillers by doctors?</a:t>
            </a:r>
          </a:p>
          <a:p>
            <a:pPr marL="285750" indent="-285750">
              <a:buClr>
                <a:srgbClr val="66CDCC"/>
              </a:buClr>
              <a:buSzPct val="150000"/>
              <a:buFont typeface="Courier New" charset="0"/>
              <a:buChar char="o"/>
            </a:pPr>
            <a:endParaRPr lang="en-US" dirty="0"/>
          </a:p>
        </p:txBody>
      </p:sp>
      <p:grpSp>
        <p:nvGrpSpPr>
          <p:cNvPr id="25" name="Group 24">
            <a:extLst>
              <a:ext uri="{FF2B5EF4-FFF2-40B4-BE49-F238E27FC236}">
                <a16:creationId xmlns:a16="http://schemas.microsoft.com/office/drawing/2014/main" id="{759BB9FD-F460-8446-876F-F36067ED5A05}"/>
              </a:ext>
            </a:extLst>
          </p:cNvPr>
          <p:cNvGrpSpPr/>
          <p:nvPr/>
        </p:nvGrpSpPr>
        <p:grpSpPr>
          <a:xfrm>
            <a:off x="3997234" y="3704020"/>
            <a:ext cx="4358640" cy="1752600"/>
            <a:chOff x="317500" y="317500"/>
            <a:chExt cx="4358640" cy="1752600"/>
          </a:xfrm>
        </p:grpSpPr>
        <p:pic>
          <p:nvPicPr>
            <p:cNvPr id="23" name="PFE element 62">
              <a:extLst>
                <a:ext uri="{FF2B5EF4-FFF2-40B4-BE49-F238E27FC236}">
                  <a16:creationId xmlns:a16="http://schemas.microsoft.com/office/drawing/2014/main" id="{7E96FD13-614E-DD42-A1B3-BBA25011731B}"/>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4358640" cy="1752600"/>
            </a:xfrm>
            <a:prstGeom prst="rect">
              <a:avLst/>
            </a:prstGeom>
          </p:spPr>
        </p:pic>
        <p:sp>
          <p:nvSpPr>
            <p:cNvPr id="24" name="Shape_67">
              <a:extLst>
                <a:ext uri="{FF2B5EF4-FFF2-40B4-BE49-F238E27FC236}">
                  <a16:creationId xmlns:a16="http://schemas.microsoft.com/office/drawing/2014/main" id="{4091D3AB-E3ED-3B4A-A9D5-AC3F1BAA0487}"/>
                </a:ext>
              </a:extLst>
            </p:cNvPr>
            <p:cNvSpPr/>
            <p:nvPr/>
          </p:nvSpPr>
          <p:spPr>
            <a:xfrm>
              <a:off x="317500" y="317500"/>
              <a:ext cx="4358640" cy="175260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a:off x="5343161" y="992717"/>
            <a:ext cx="2668725"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4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hide64" hidden="1"/>
          <p:cNvSpPr>
            <a:spLocks noGrp="1"/>
          </p:cNvSpPr>
          <p:nvPr>
            <p:ph idx="1"/>
          </p:nvPr>
        </p:nvSpPr>
        <p:spPr>
          <a:xfrm>
            <a:off x="1426068" y="2097398"/>
            <a:ext cx="6285956" cy="663219"/>
          </a:xfrm>
          <a:solidFill>
            <a:schemeClr val="accent1"/>
          </a:solidFill>
        </p:spPr>
        <p:txBody>
          <a:bodyPr>
            <a:normAutofit/>
          </a:bodyPr>
          <a:lstStyle/>
          <a:p>
            <a:pPr marL="283464" indent="-283464">
              <a:lnSpc>
                <a:spcPct val="10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One of the original authors has since claimed that his letter has been </a:t>
            </a:r>
            <a:r>
              <a:rPr lang="en-US" sz="1800" dirty="0">
                <a:solidFill>
                  <a:srgbClr val="15284B"/>
                </a:solidFill>
                <a:latin typeface="Montserrat" charset="0"/>
                <a:ea typeface="Montserrat" charset="0"/>
                <a:cs typeface="Montserrat" charset="0"/>
              </a:rPr>
              <a:t>misrepresented</a:t>
            </a:r>
            <a:r>
              <a:rPr lang="en-US" sz="1800" dirty="0">
                <a:solidFill>
                  <a:srgbClr val="15284B"/>
                </a:solidFill>
                <a:latin typeface="Montserrat Light" charset="0"/>
                <a:ea typeface="Montserrat Light" charset="0"/>
                <a:cs typeface="Montserrat Light" charset="0"/>
              </a:rPr>
              <a:t>.</a:t>
            </a:r>
          </a:p>
        </p:txBody>
      </p:sp>
      <p:grpSp>
        <p:nvGrpSpPr>
          <p:cNvPr id="16" name="Group 15">
            <a:extLst>
              <a:ext uri="{FF2B5EF4-FFF2-40B4-BE49-F238E27FC236}">
                <a16:creationId xmlns:a16="http://schemas.microsoft.com/office/drawing/2014/main" id="{F8F45D4B-660B-A841-A8DC-CDA231C1F6E0}"/>
              </a:ext>
            </a:extLst>
          </p:cNvPr>
          <p:cNvGrpSpPr/>
          <p:nvPr/>
        </p:nvGrpSpPr>
        <p:grpSpPr>
          <a:xfrm>
            <a:off x="1425796" y="2097537"/>
            <a:ext cx="6286500" cy="662940"/>
            <a:chOff x="317500" y="317500"/>
            <a:chExt cx="6286500" cy="662940"/>
          </a:xfrm>
        </p:grpSpPr>
        <p:pic>
          <p:nvPicPr>
            <p:cNvPr id="10" name="PFE element 64">
              <a:extLst>
                <a:ext uri="{FF2B5EF4-FFF2-40B4-BE49-F238E27FC236}">
                  <a16:creationId xmlns:a16="http://schemas.microsoft.com/office/drawing/2014/main" id="{6D7DF15A-6380-B74D-A4C6-A6D7E4D6A575}"/>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7500" y="317500"/>
              <a:ext cx="6286500" cy="662940"/>
            </a:xfrm>
            <a:prstGeom prst="rect">
              <a:avLst/>
            </a:prstGeom>
          </p:spPr>
        </p:pic>
        <p:sp>
          <p:nvSpPr>
            <p:cNvPr id="12" name="Shape_68">
              <a:extLst>
                <a:ext uri="{FF2B5EF4-FFF2-40B4-BE49-F238E27FC236}">
                  <a16:creationId xmlns:a16="http://schemas.microsoft.com/office/drawing/2014/main" id="{63FB7BC7-D0C0-B24F-B957-7646FC789D59}"/>
                </a:ext>
              </a:extLst>
            </p:cNvPr>
            <p:cNvSpPr/>
            <p:nvPr/>
          </p:nvSpPr>
          <p:spPr>
            <a:xfrm>
              <a:off x="317500" y="317500"/>
              <a:ext cx="6286500" cy="66294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18" name="PFE element 66">
            <a:extLst>
              <a:ext uri="{FF2B5EF4-FFF2-40B4-BE49-F238E27FC236}">
                <a16:creationId xmlns:a16="http://schemas.microsoft.com/office/drawing/2014/main" id="{451845F9-8777-1E4F-8A60-3BFCC88BDE01}"/>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sp>
        <p:nvSpPr>
          <p:cNvPr id="8" name="Rectangle 7"/>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FE element 68">
            <a:extLst>
              <a:ext uri="{FF2B5EF4-FFF2-40B4-BE49-F238E27FC236}">
                <a16:creationId xmlns:a16="http://schemas.microsoft.com/office/drawing/2014/main" id="{1F764C61-0CDA-3E4B-BF61-F3946BA13344}"/>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1" name="Straight Connector 10"/>
          <p:cNvCxnSpPr/>
          <p:nvPr/>
        </p:nvCxnSpPr>
        <p:spPr>
          <a:xfrm>
            <a:off x="2608670" y="1236556"/>
            <a:ext cx="1614988"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13" name="pfehide70" hidden="1"/>
          <p:cNvSpPr txBox="1">
            <a:spLocks/>
          </p:cNvSpPr>
          <p:nvPr/>
        </p:nvSpPr>
        <p:spPr>
          <a:xfrm>
            <a:off x="1426068" y="5059680"/>
            <a:ext cx="6285956" cy="912907"/>
          </a:xfrm>
          <a:prstGeom prst="rect">
            <a:avLst/>
          </a:prstGeom>
          <a:solidFill>
            <a:schemeClr val="accent1"/>
          </a:solidFill>
        </p:spPr>
        <p:txBody>
          <a:bodyPr vert="horz" lIns="91440" tIns="45720" rIns="91440" bIns="45720" rtlCol="0">
            <a:normAutofit lnSpcReduction="10000"/>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According to a new analysis, 80% of the articles that referenced the letter make </a:t>
            </a:r>
            <a:r>
              <a:rPr lang="en-US" sz="1800" dirty="0">
                <a:solidFill>
                  <a:srgbClr val="15284B"/>
                </a:solidFill>
                <a:latin typeface="Montserrat" charset="0"/>
                <a:ea typeface="Montserrat" charset="0"/>
                <a:cs typeface="Montserrat" charset="0"/>
              </a:rPr>
              <a:t>no mention </a:t>
            </a:r>
            <a:r>
              <a:rPr lang="en-US" sz="1800" dirty="0">
                <a:solidFill>
                  <a:srgbClr val="15284B"/>
                </a:solidFill>
                <a:latin typeface="Montserrat Light" charset="0"/>
                <a:ea typeface="Montserrat Light" charset="0"/>
                <a:cs typeface="Montserrat Light" charset="0"/>
              </a:rPr>
              <a:t>of the fact that </a:t>
            </a:r>
            <a:r>
              <a:rPr lang="en-US" sz="1800" dirty="0">
                <a:solidFill>
                  <a:srgbClr val="15284B"/>
                </a:solidFill>
                <a:latin typeface="Montserrat" charset="0"/>
                <a:ea typeface="Montserrat" charset="0"/>
                <a:cs typeface="Montserrat" charset="0"/>
              </a:rPr>
              <a:t>these were hospitalized patients.</a:t>
            </a:r>
          </a:p>
        </p:txBody>
      </p:sp>
      <p:grpSp>
        <p:nvGrpSpPr>
          <p:cNvPr id="24" name="Group 23">
            <a:extLst>
              <a:ext uri="{FF2B5EF4-FFF2-40B4-BE49-F238E27FC236}">
                <a16:creationId xmlns:a16="http://schemas.microsoft.com/office/drawing/2014/main" id="{F35226CB-86F7-5340-A42A-E2FB71699867}"/>
              </a:ext>
            </a:extLst>
          </p:cNvPr>
          <p:cNvGrpSpPr/>
          <p:nvPr/>
        </p:nvGrpSpPr>
        <p:grpSpPr>
          <a:xfrm>
            <a:off x="1423891" y="5055107"/>
            <a:ext cx="6290310" cy="922052"/>
            <a:chOff x="317500" y="317500"/>
            <a:chExt cx="6290310" cy="922052"/>
          </a:xfrm>
        </p:grpSpPr>
        <p:pic>
          <p:nvPicPr>
            <p:cNvPr id="22" name="PFE element 70">
              <a:extLst>
                <a:ext uri="{FF2B5EF4-FFF2-40B4-BE49-F238E27FC236}">
                  <a16:creationId xmlns:a16="http://schemas.microsoft.com/office/drawing/2014/main" id="{4025D62F-0E1F-7646-96FA-A2BF4278F38C}"/>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317500" y="317500"/>
              <a:ext cx="6290310" cy="922052"/>
            </a:xfrm>
            <a:prstGeom prst="rect">
              <a:avLst/>
            </a:prstGeom>
          </p:spPr>
        </p:pic>
        <p:sp>
          <p:nvSpPr>
            <p:cNvPr id="23" name="Shape_69">
              <a:extLst>
                <a:ext uri="{FF2B5EF4-FFF2-40B4-BE49-F238E27FC236}">
                  <a16:creationId xmlns:a16="http://schemas.microsoft.com/office/drawing/2014/main" id="{31E96611-D8B1-A74C-8C88-0A2F74ACA762}"/>
                </a:ext>
              </a:extLst>
            </p:cNvPr>
            <p:cNvSpPr/>
            <p:nvPr/>
          </p:nvSpPr>
          <p:spPr>
            <a:xfrm>
              <a:off x="317500" y="317500"/>
              <a:ext cx="6290310" cy="922052"/>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fehide71" hidden="1"/>
          <p:cNvSpPr txBox="1">
            <a:spLocks/>
          </p:cNvSpPr>
          <p:nvPr/>
        </p:nvSpPr>
        <p:spPr>
          <a:xfrm>
            <a:off x="1426068" y="2924859"/>
            <a:ext cx="6285956" cy="711117"/>
          </a:xfrm>
          <a:prstGeom prst="rect">
            <a:avLst/>
          </a:prstGeom>
          <a:solidFill>
            <a:schemeClr val="accent1"/>
          </a:solidFill>
        </p:spPr>
        <p:txBody>
          <a:bodyPr vert="horz" lIns="91440" tIns="45720" rIns="91440" bIns="45720" rtlCol="0">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Dr. Jick told CNN in 2016 that it was </a:t>
            </a:r>
            <a:r>
              <a:rPr lang="en-US" sz="1800" dirty="0">
                <a:solidFill>
                  <a:srgbClr val="15284B"/>
                </a:solidFill>
                <a:latin typeface="Montserrat" charset="0"/>
                <a:ea typeface="Montserrat" charset="0"/>
                <a:cs typeface="Montserrat" charset="0"/>
              </a:rPr>
              <a:t>never meant to apply to the general population.</a:t>
            </a:r>
          </a:p>
        </p:txBody>
      </p:sp>
      <p:grpSp>
        <p:nvGrpSpPr>
          <p:cNvPr id="28" name="Group 27">
            <a:extLst>
              <a:ext uri="{FF2B5EF4-FFF2-40B4-BE49-F238E27FC236}">
                <a16:creationId xmlns:a16="http://schemas.microsoft.com/office/drawing/2014/main" id="{4459B48D-2664-D349-BE03-50302AA495DF}"/>
              </a:ext>
            </a:extLst>
          </p:cNvPr>
          <p:cNvGrpSpPr/>
          <p:nvPr/>
        </p:nvGrpSpPr>
        <p:grpSpPr>
          <a:xfrm>
            <a:off x="1425796" y="2920779"/>
            <a:ext cx="6286500" cy="719277"/>
            <a:chOff x="317500" y="317500"/>
            <a:chExt cx="6286500" cy="719277"/>
          </a:xfrm>
        </p:grpSpPr>
        <p:pic>
          <p:nvPicPr>
            <p:cNvPr id="26" name="PFE element 71">
              <a:extLst>
                <a:ext uri="{FF2B5EF4-FFF2-40B4-BE49-F238E27FC236}">
                  <a16:creationId xmlns:a16="http://schemas.microsoft.com/office/drawing/2014/main" id="{FA65DA82-0726-E24F-BFBF-B0117B5AC7B9}"/>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317500" y="317500"/>
              <a:ext cx="6286500" cy="719277"/>
            </a:xfrm>
            <a:prstGeom prst="rect">
              <a:avLst/>
            </a:prstGeom>
          </p:spPr>
        </p:pic>
        <p:sp>
          <p:nvSpPr>
            <p:cNvPr id="27" name="Shape_70">
              <a:extLst>
                <a:ext uri="{FF2B5EF4-FFF2-40B4-BE49-F238E27FC236}">
                  <a16:creationId xmlns:a16="http://schemas.microsoft.com/office/drawing/2014/main" id="{574BE67D-CFC2-7242-AF9D-2F1EE89655B0}"/>
                </a:ext>
              </a:extLst>
            </p:cNvPr>
            <p:cNvSpPr/>
            <p:nvPr/>
          </p:nvSpPr>
          <p:spPr>
            <a:xfrm>
              <a:off x="317500" y="317500"/>
              <a:ext cx="6286500" cy="719277"/>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fehide72" hidden="1"/>
          <p:cNvSpPr txBox="1">
            <a:spLocks/>
          </p:cNvSpPr>
          <p:nvPr/>
        </p:nvSpPr>
        <p:spPr>
          <a:xfrm>
            <a:off x="1426068" y="3738963"/>
            <a:ext cx="6285956" cy="1320717"/>
          </a:xfrm>
          <a:prstGeom prst="rect">
            <a:avLst/>
          </a:prstGeom>
          <a:solidFill>
            <a:schemeClr val="accent1"/>
          </a:solidFill>
        </p:spPr>
        <p:txBody>
          <a:bodyPr vert="horz" lIns="91440" tIns="45720" rIns="91440" bIns="45720" rtlCol="0">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In the original </a:t>
            </a:r>
            <a:r>
              <a:rPr lang="en-US" sz="1800" u="sng" dirty="0">
                <a:solidFill>
                  <a:srgbClr val="15284B"/>
                </a:solidFill>
                <a:latin typeface="Montserrat Light" charset="0"/>
                <a:ea typeface="Montserrat Light" charset="0"/>
                <a:cs typeface="Montserrat Light" charset="0"/>
                <a:hlinkClick r:id="rId8"/>
              </a:rPr>
              <a:t>letter</a:t>
            </a:r>
            <a:r>
              <a:rPr lang="en-US" sz="1800" dirty="0">
                <a:solidFill>
                  <a:srgbClr val="15284B"/>
                </a:solidFill>
                <a:latin typeface="Montserrat Light" charset="0"/>
                <a:ea typeface="Montserrat Light" charset="0"/>
                <a:cs typeface="Montserrat Light" charset="0"/>
              </a:rPr>
              <a:t>, the authors carefully </a:t>
            </a:r>
            <a:br>
              <a:rPr lang="en-US" sz="1800" dirty="0">
                <a:solidFill>
                  <a:srgbClr val="15284B"/>
                </a:solidFill>
                <a:latin typeface="Montserrat Light" charset="0"/>
                <a:ea typeface="Montserrat Light" charset="0"/>
                <a:cs typeface="Montserrat Light" charset="0"/>
              </a:rPr>
            </a:br>
            <a:r>
              <a:rPr lang="en-US" sz="1800" dirty="0">
                <a:solidFill>
                  <a:srgbClr val="15284B"/>
                </a:solidFill>
                <a:latin typeface="Montserrat Light" charset="0"/>
                <a:ea typeface="Montserrat Light" charset="0"/>
                <a:cs typeface="Montserrat Light" charset="0"/>
              </a:rPr>
              <a:t>reported that their study took into account the effects of opioid painkillers in close to 40,000 </a:t>
            </a:r>
            <a:r>
              <a:rPr lang="en-US" sz="1800" i="1" dirty="0">
                <a:solidFill>
                  <a:srgbClr val="15284B"/>
                </a:solidFill>
                <a:latin typeface="Montserrat" charset="0"/>
                <a:ea typeface="Montserrat" charset="0"/>
                <a:cs typeface="Montserrat" charset="0"/>
              </a:rPr>
              <a:t>hospitalized</a:t>
            </a:r>
            <a:r>
              <a:rPr lang="en-US" sz="1800" dirty="0">
                <a:solidFill>
                  <a:srgbClr val="15284B"/>
                </a:solidFill>
                <a:latin typeface="Montserrat Light" charset="0"/>
                <a:ea typeface="Montserrat Light" charset="0"/>
                <a:cs typeface="Montserrat Light" charset="0"/>
              </a:rPr>
              <a:t> </a:t>
            </a:r>
            <a:r>
              <a:rPr lang="en-US" sz="1800" dirty="0">
                <a:solidFill>
                  <a:srgbClr val="15284B"/>
                </a:solidFill>
                <a:latin typeface="Montserrat" charset="0"/>
                <a:ea typeface="Montserrat" charset="0"/>
                <a:cs typeface="Montserrat" charset="0"/>
              </a:rPr>
              <a:t>patients</a:t>
            </a:r>
            <a:r>
              <a:rPr lang="en-US" sz="1800" dirty="0">
                <a:solidFill>
                  <a:srgbClr val="15284B"/>
                </a:solidFill>
                <a:latin typeface="Montserrat Light" charset="0"/>
                <a:ea typeface="Montserrat Light" charset="0"/>
                <a:cs typeface="Montserrat Light" charset="0"/>
              </a:rPr>
              <a:t>.</a:t>
            </a:r>
          </a:p>
        </p:txBody>
      </p:sp>
      <p:grpSp>
        <p:nvGrpSpPr>
          <p:cNvPr id="32" name="Group 31">
            <a:extLst>
              <a:ext uri="{FF2B5EF4-FFF2-40B4-BE49-F238E27FC236}">
                <a16:creationId xmlns:a16="http://schemas.microsoft.com/office/drawing/2014/main" id="{99BE33A8-2349-FA4C-9A32-CD1B8EFC876E}"/>
              </a:ext>
            </a:extLst>
          </p:cNvPr>
          <p:cNvGrpSpPr/>
          <p:nvPr/>
        </p:nvGrpSpPr>
        <p:grpSpPr>
          <a:xfrm>
            <a:off x="1425796" y="3738287"/>
            <a:ext cx="6286500" cy="1322070"/>
            <a:chOff x="317500" y="317500"/>
            <a:chExt cx="6286500" cy="1322070"/>
          </a:xfrm>
        </p:grpSpPr>
        <p:pic>
          <p:nvPicPr>
            <p:cNvPr id="30" name="PFE element 72">
              <a:extLst>
                <a:ext uri="{FF2B5EF4-FFF2-40B4-BE49-F238E27FC236}">
                  <a16:creationId xmlns:a16="http://schemas.microsoft.com/office/drawing/2014/main" id="{10234F1E-B2FA-E34B-B662-99CF85819F16}"/>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6286500" cy="1322070"/>
            </a:xfrm>
            <a:prstGeom prst="rect">
              <a:avLst/>
            </a:prstGeom>
          </p:spPr>
        </p:pic>
        <p:sp>
          <p:nvSpPr>
            <p:cNvPr id="31" name="Shape_71">
              <a:extLst>
                <a:ext uri="{FF2B5EF4-FFF2-40B4-BE49-F238E27FC236}">
                  <a16:creationId xmlns:a16="http://schemas.microsoft.com/office/drawing/2014/main" id="{1C4B7115-4A65-D24C-98CF-3067E9898B1A}"/>
                </a:ext>
              </a:extLst>
            </p:cNvPr>
            <p:cNvSpPr/>
            <p:nvPr/>
          </p:nvSpPr>
          <p:spPr>
            <a:xfrm>
              <a:off x="317500" y="317500"/>
              <a:ext cx="6286500" cy="13220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257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305D17-59C4-D741-99DA-F8ADD7C54F02}"/>
              </a:ext>
            </a:extLst>
          </p:cNvPr>
          <p:cNvSpPr/>
          <p:nvPr/>
        </p:nvSpPr>
        <p:spPr>
          <a:xfrm>
            <a:off x="1"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84B"/>
              </a:solidFill>
            </a:endParaRPr>
          </a:p>
        </p:txBody>
      </p:sp>
      <p:pic>
        <p:nvPicPr>
          <p:cNvPr id="9" name="PFE element 74">
            <a:extLst>
              <a:ext uri="{FF2B5EF4-FFF2-40B4-BE49-F238E27FC236}">
                <a16:creationId xmlns:a16="http://schemas.microsoft.com/office/drawing/2014/main" id="{60A2948C-5474-044A-97C1-3FBAEEDE114C}"/>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 y="100116"/>
            <a:ext cx="9144000" cy="1230630"/>
          </a:xfrm>
          <a:prstGeom prst="rect">
            <a:avLst/>
          </a:prstGeom>
        </p:spPr>
      </p:pic>
      <p:pic>
        <p:nvPicPr>
          <p:cNvPr id="11" name="PFE element 75">
            <a:extLst>
              <a:ext uri="{FF2B5EF4-FFF2-40B4-BE49-F238E27FC236}">
                <a16:creationId xmlns:a16="http://schemas.microsoft.com/office/drawing/2014/main" id="{52047366-0855-1846-A80C-BF6AED72B220}"/>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737360" y="2150796"/>
            <a:ext cx="5669280" cy="3710940"/>
          </a:xfrm>
          <a:prstGeom prst="rect">
            <a:avLst/>
          </a:prstGeom>
        </p:spPr>
      </p:pic>
      <p:cxnSp>
        <p:nvCxnSpPr>
          <p:cNvPr id="7" name="Straight Connector 6">
            <a:extLst>
              <a:ext uri="{FF2B5EF4-FFF2-40B4-BE49-F238E27FC236}">
                <a16:creationId xmlns:a16="http://schemas.microsoft.com/office/drawing/2014/main" id="{1A202E83-F904-1149-9620-148962597A93}"/>
              </a:ext>
            </a:extLst>
          </p:cNvPr>
          <p:cNvCxnSpPr>
            <a:cxnSpLocks/>
          </p:cNvCxnSpPr>
          <p:nvPr/>
        </p:nvCxnSpPr>
        <p:spPr>
          <a:xfrm>
            <a:off x="4061091" y="1082029"/>
            <a:ext cx="283501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68899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1042</TotalTime>
  <Words>2724</Words>
  <Application>Microsoft Macintosh PowerPoint</Application>
  <PresentationFormat>On-screen Show (4:3)</PresentationFormat>
  <Paragraphs>158</Paragraphs>
  <Slides>19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Courier New</vt:lpstr>
      <vt:lpstr>Georgia</vt:lpstr>
      <vt:lpstr>Montserrat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on a Public Health Crisis: Opioids in the Community  </dc:title>
  <dc:creator>Robin Payes</dc:creator>
  <cp:lastModifiedBy>Lisa Scheideler</cp:lastModifiedBy>
  <cp:revision>230</cp:revision>
  <dcterms:created xsi:type="dcterms:W3CDTF">2017-06-28T18:15:03Z</dcterms:created>
  <dcterms:modified xsi:type="dcterms:W3CDTF">2019-03-29T15:50:46Z</dcterms:modified>
</cp:coreProperties>
</file>